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  <p:sldMasterId id="2147483769" r:id="rId2"/>
  </p:sldMasterIdLst>
  <p:notesMasterIdLst>
    <p:notesMasterId r:id="rId106"/>
  </p:notesMasterIdLst>
  <p:handoutMasterIdLst>
    <p:handoutMasterId r:id="rId107"/>
  </p:handoutMasterIdLst>
  <p:sldIdLst>
    <p:sldId id="256" r:id="rId3"/>
    <p:sldId id="739" r:id="rId4"/>
    <p:sldId id="597" r:id="rId5"/>
    <p:sldId id="598" r:id="rId6"/>
    <p:sldId id="599" r:id="rId7"/>
    <p:sldId id="600" r:id="rId8"/>
    <p:sldId id="601" r:id="rId9"/>
    <p:sldId id="616" r:id="rId10"/>
    <p:sldId id="679" r:id="rId11"/>
    <p:sldId id="680" r:id="rId12"/>
    <p:sldId id="502" r:id="rId13"/>
    <p:sldId id="620" r:id="rId14"/>
    <p:sldId id="621" r:id="rId15"/>
    <p:sldId id="622" r:id="rId16"/>
    <p:sldId id="623" r:id="rId17"/>
    <p:sldId id="624" r:id="rId18"/>
    <p:sldId id="625" r:id="rId19"/>
    <p:sldId id="626" r:id="rId20"/>
    <p:sldId id="627" r:id="rId21"/>
    <p:sldId id="628" r:id="rId22"/>
    <p:sldId id="629" r:id="rId23"/>
    <p:sldId id="630" r:id="rId24"/>
    <p:sldId id="631" r:id="rId25"/>
    <p:sldId id="632" r:id="rId26"/>
    <p:sldId id="633" r:id="rId27"/>
    <p:sldId id="634" r:id="rId28"/>
    <p:sldId id="635" r:id="rId29"/>
    <p:sldId id="636" r:id="rId30"/>
    <p:sldId id="637" r:id="rId31"/>
    <p:sldId id="638" r:id="rId32"/>
    <p:sldId id="639" r:id="rId33"/>
    <p:sldId id="640" r:id="rId34"/>
    <p:sldId id="641" r:id="rId35"/>
    <p:sldId id="642" r:id="rId36"/>
    <p:sldId id="643" r:id="rId37"/>
    <p:sldId id="644" r:id="rId38"/>
    <p:sldId id="645" r:id="rId39"/>
    <p:sldId id="646" r:id="rId40"/>
    <p:sldId id="647" r:id="rId41"/>
    <p:sldId id="648" r:id="rId42"/>
    <p:sldId id="649" r:id="rId43"/>
    <p:sldId id="650" r:id="rId44"/>
    <p:sldId id="651" r:id="rId45"/>
    <p:sldId id="652" r:id="rId46"/>
    <p:sldId id="653" r:id="rId47"/>
    <p:sldId id="654" r:id="rId48"/>
    <p:sldId id="655" r:id="rId49"/>
    <p:sldId id="656" r:id="rId50"/>
    <p:sldId id="657" r:id="rId51"/>
    <p:sldId id="658" r:id="rId52"/>
    <p:sldId id="659" r:id="rId53"/>
    <p:sldId id="660" r:id="rId54"/>
    <p:sldId id="681" r:id="rId55"/>
    <p:sldId id="662" r:id="rId56"/>
    <p:sldId id="663" r:id="rId57"/>
    <p:sldId id="664" r:id="rId58"/>
    <p:sldId id="682" r:id="rId59"/>
    <p:sldId id="666" r:id="rId60"/>
    <p:sldId id="683" r:id="rId61"/>
    <p:sldId id="684" r:id="rId62"/>
    <p:sldId id="685" r:id="rId63"/>
    <p:sldId id="670" r:id="rId64"/>
    <p:sldId id="671" r:id="rId65"/>
    <p:sldId id="672" r:id="rId66"/>
    <p:sldId id="673" r:id="rId67"/>
    <p:sldId id="674" r:id="rId68"/>
    <p:sldId id="675" r:id="rId69"/>
    <p:sldId id="676" r:id="rId70"/>
    <p:sldId id="677" r:id="rId71"/>
    <p:sldId id="678" r:id="rId72"/>
    <p:sldId id="686" r:id="rId73"/>
    <p:sldId id="687" r:id="rId74"/>
    <p:sldId id="688" r:id="rId75"/>
    <p:sldId id="689" r:id="rId76"/>
    <p:sldId id="690" r:id="rId77"/>
    <p:sldId id="691" r:id="rId78"/>
    <p:sldId id="692" r:id="rId79"/>
    <p:sldId id="693" r:id="rId80"/>
    <p:sldId id="694" r:id="rId81"/>
    <p:sldId id="695" r:id="rId82"/>
    <p:sldId id="696" r:id="rId83"/>
    <p:sldId id="697" r:id="rId84"/>
    <p:sldId id="698" r:id="rId85"/>
    <p:sldId id="699" r:id="rId86"/>
    <p:sldId id="700" r:id="rId87"/>
    <p:sldId id="311" r:id="rId88"/>
    <p:sldId id="313" r:id="rId89"/>
    <p:sldId id="314" r:id="rId90"/>
    <p:sldId id="315" r:id="rId91"/>
    <p:sldId id="316" r:id="rId92"/>
    <p:sldId id="701" r:id="rId93"/>
    <p:sldId id="702" r:id="rId94"/>
    <p:sldId id="703" r:id="rId95"/>
    <p:sldId id="704" r:id="rId96"/>
    <p:sldId id="705" r:id="rId97"/>
    <p:sldId id="706" r:id="rId98"/>
    <p:sldId id="707" r:id="rId99"/>
    <p:sldId id="708" r:id="rId100"/>
    <p:sldId id="709" r:id="rId101"/>
    <p:sldId id="710" r:id="rId102"/>
    <p:sldId id="711" r:id="rId103"/>
    <p:sldId id="738" r:id="rId104"/>
    <p:sldId id="714" r:id="rId10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81300" autoAdjust="0"/>
  </p:normalViewPr>
  <p:slideViewPr>
    <p:cSldViewPr snapToGrid="0" snapToObjects="1">
      <p:cViewPr varScale="1">
        <p:scale>
          <a:sx n="86" d="100"/>
          <a:sy n="86" d="100"/>
        </p:scale>
        <p:origin x="12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presProps" Target="pres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4" Type="http://schemas.openxmlformats.org/officeDocument/2006/relationships/image" Target="../media/image1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69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56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1A3FEE3-373D-4B55-A46E-BA8E5367C47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86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03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3B60B67-583E-472C-9CC1-0D993653B59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87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1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7F1AF97-939F-4F31-9008-F33B85EDB72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88</a:t>
            </a:fld>
            <a:endParaRPr lang="en-US"/>
          </a:p>
        </p:txBody>
      </p:sp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/>
              <a:t>Each row in the table are the ratings one user on the items</a:t>
            </a:r>
            <a:endParaRPr lang="en-US"/>
          </a:p>
        </p:txBody>
      </p:sp>
      <p:sp>
        <p:nvSpPr>
          <p:cNvPr id="5018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/>
            <a:fld id="{79329228-5084-41E3-8213-FD83D9714F10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/>
              <a:t>88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9815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39731A5-2591-48D8-A7DD-6C58E76F67F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89</a:t>
            </a:fld>
            <a:endParaRPr lang="en-US"/>
          </a:p>
        </p:txBody>
      </p:sp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/>
              <a:t>Each row in the table are the ratings one user on the items</a:t>
            </a:r>
            <a:endParaRPr lang="en-US"/>
          </a:p>
        </p:txBody>
      </p:sp>
      <p:sp>
        <p:nvSpPr>
          <p:cNvPr id="522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/>
            <a:fld id="{4EE8EA19-ECDB-4EF7-A2B9-175426D772A9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/>
              <a:t>89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7077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836401-FCAC-4E5C-9279-2AA1385BCD2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90</a:t>
            </a:fld>
            <a:endParaRPr lang="en-US"/>
          </a:p>
        </p:txBody>
      </p:sp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/>
              <a:t>Showing five items, Item 3 is the one we need to know for User 1. Distances to Item 3 indicate similarity. Numbers in yellow boxes give ratings for User 1 for other items.</a:t>
            </a:r>
          </a:p>
          <a:p>
            <a:pPr>
              <a:spcBef>
                <a:spcPct val="0"/>
              </a:spcBef>
            </a:pPr>
            <a:r>
              <a:rPr lang="en-GB"/>
              <a:t>Blue area shows nearest neighbours, items that are most similar to Item 3 based on past ratings by other users. </a:t>
            </a:r>
            <a:endParaRPr lang="en-US"/>
          </a:p>
        </p:txBody>
      </p:sp>
      <p:sp>
        <p:nvSpPr>
          <p:cNvPr id="8294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/>
            <a:fld id="{995A7863-646F-41FF-A1AD-D9B299D70024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/>
              <a:t>90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1283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32BE45-FD26-4628-8A32-854CAFB95862}" type="slidenum">
              <a:rPr lang="en-US" altLang="en-US"/>
              <a:pPr/>
              <a:t>97</a:t>
            </a:fld>
            <a:endParaRPr lang="en-US" altLang="en-US"/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251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295D7F-DC97-4C6D-9BC3-A032A6E3253C}" type="slidenum">
              <a:rPr lang="en-GB"/>
              <a:pPr/>
              <a:t>98</a:t>
            </a:fld>
            <a:endParaRPr lang="en-GB"/>
          </a:p>
        </p:txBody>
      </p:sp>
      <p:sp>
        <p:nvSpPr>
          <p:cNvPr id="10649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09A4A7F-2CA2-4E27-90ED-97C322A121D9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98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106498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9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1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FE33CF-C56A-47E4-8D74-BDD4C60475AE}" type="slidenum">
              <a:rPr lang="en-GB"/>
              <a:pPr/>
              <a:t>99</a:t>
            </a:fld>
            <a:endParaRPr lang="en-GB"/>
          </a:p>
        </p:txBody>
      </p:sp>
      <p:sp>
        <p:nvSpPr>
          <p:cNvPr id="7782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AAAECAB-DB39-4379-A9B8-88467244E53D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99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1154113" y="693738"/>
            <a:ext cx="4552950" cy="34147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2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23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85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67657F3-D414-4793-B4BB-C29DFD80FB64}" type="slidenum">
              <a:rPr lang="en-GB"/>
              <a:pPr/>
              <a:t>100</a:t>
            </a:fld>
            <a:endParaRPr lang="en-GB"/>
          </a:p>
        </p:txBody>
      </p:sp>
      <p:sp>
        <p:nvSpPr>
          <p:cNvPr id="10752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30F7992C-555B-4A1F-AA79-AF721FEFB8A5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100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107522" name="Text Box 2"/>
          <p:cNvSpPr txBox="1">
            <a:spLocks noChangeArrowheads="1"/>
          </p:cNvSpPr>
          <p:nvPr/>
        </p:nvSpPr>
        <p:spPr bwMode="auto">
          <a:xfrm>
            <a:off x="1154113" y="693738"/>
            <a:ext cx="4552950" cy="34147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7523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40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C01209-6907-4C76-BE52-556423484D37}" type="slidenum">
              <a:rPr lang="en-GB"/>
              <a:pPr/>
              <a:t>101</a:t>
            </a:fld>
            <a:endParaRPr lang="en-GB"/>
          </a:p>
        </p:txBody>
      </p:sp>
      <p:sp>
        <p:nvSpPr>
          <p:cNvPr id="10854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7DC8D73-2BA1-447B-9AC3-AB0E9192B3D6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101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10854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4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85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00F789-BC41-F84C-B61C-313B216D0D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111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57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Harmonic</a:t>
            </a:r>
            <a:r>
              <a:rPr lang="en-US" baseline="0" dirty="0"/>
              <a:t> mean = good for rates vs absolute numbers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64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50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62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2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50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508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021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56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72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825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493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23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0815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89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944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965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rPr>
                <a:solidFill>
                  <a:srgbClr val="D1282E"/>
                </a:solidFill>
              </a:rPr>
              <a:pPr/>
              <a:t>‹#›</a:t>
            </a:fld>
            <a:endParaRPr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2165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>
                <a:solidFill>
                  <a:srgbClr val="D1282E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27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Arial"/>
              <a:ea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D1282E"/>
              </a:solidFill>
              <a:latin typeface="Arial"/>
              <a:ea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2EF37A0-74FC-AB4F-AE4C-D9BFC6719E9F}" type="slidenum">
              <a:rPr lang="en-US" smtClean="0">
                <a:solidFill>
                  <a:srgbClr val="D1282E"/>
                </a:solidFill>
                <a:latin typeface="Arial"/>
                <a:ea typeface="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D1282E"/>
              </a:solidFill>
              <a:latin typeface="Arial"/>
              <a:ea typeface="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8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15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13.emf"/><Relationship Id="rId5" Type="http://schemas.openxmlformats.org/officeDocument/2006/relationships/image" Target="../media/image114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6.wmf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biolab.si/2016/04/25/association-rules-in-orange/" TargetMode="Externa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8.emf"/><Relationship Id="rId4" Type="http://schemas.openxmlformats.org/officeDocument/2006/relationships/oleObject" Target="../embeddings/oleObject1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3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6"/>
            <a:ext cx="6858000" cy="914397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815791"/>
            <a:ext cx="32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#23 – 11/17/2020</a:t>
            </a:r>
          </a:p>
          <a:p>
            <a:r>
              <a:rPr lang="en-US" sz="1600" b="1" dirty="0"/>
              <a:t>Lecture #24 – 11/19/2020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Quick Aside for Project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F-Score</a:t>
            </a:r>
            <a:r>
              <a:rPr lang="en-US" dirty="0"/>
              <a:t> F:</a:t>
            </a:r>
            <a:br>
              <a:rPr lang="en-US" dirty="0"/>
            </a:br>
            <a:r>
              <a:rPr lang="en-US" dirty="0"/>
              <a:t>	weighted average of the precision and recall of a test</a:t>
            </a:r>
          </a:p>
          <a:p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: (harmonic) mean of precision and recall: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be parameterized to attach higher importance to recall: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3049407"/>
            <a:ext cx="5664200" cy="105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50" y="4679462"/>
            <a:ext cx="4660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2"/>
          <p:cNvGrpSpPr>
            <a:grpSpLocks/>
          </p:cNvGrpSpPr>
          <p:nvPr/>
        </p:nvGrpSpPr>
        <p:grpSpPr bwMode="auto">
          <a:xfrm>
            <a:off x="5040135" y="3447281"/>
            <a:ext cx="3798377" cy="2737621"/>
            <a:chOff x="2998" y="2201"/>
            <a:chExt cx="2508" cy="1695"/>
          </a:xfrm>
        </p:grpSpPr>
        <p:sp>
          <p:nvSpPr>
            <p:cNvPr id="38915" name="Text Box 3"/>
            <p:cNvSpPr txBox="1">
              <a:spLocks noChangeArrowheads="1"/>
            </p:cNvSpPr>
            <p:nvPr/>
          </p:nvSpPr>
          <p:spPr bwMode="auto">
            <a:xfrm>
              <a:off x="3002" y="2201"/>
              <a:ext cx="797" cy="23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lnSpc>
                  <a:spcPct val="100000"/>
                </a:lnSpc>
                <a:buClr>
                  <a:srgbClr val="FF0000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b="1" dirty="0">
                  <a:solidFill>
                    <a:schemeClr val="tx2"/>
                  </a:solidFill>
                  <a:ea typeface="DejaVu LGC Sans" charset="0"/>
                  <a:cs typeface="DejaVu LGC Sans" charset="0"/>
                </a:rPr>
                <a:t>Example:</a:t>
              </a:r>
            </a:p>
          </p:txBody>
        </p:sp>
        <p:graphicFrame>
          <p:nvGraphicFramePr>
            <p:cNvPr id="38916" name="Object 4"/>
            <p:cNvGraphicFramePr>
              <a:graphicFrameLocks noChangeAspect="1"/>
            </p:cNvGraphicFramePr>
            <p:nvPr/>
          </p:nvGraphicFramePr>
          <p:xfrm>
            <a:off x="2998" y="2540"/>
            <a:ext cx="1711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73" name="Equation" r:id="rId4" imgW="1434960" imgH="203040" progId="Equation.3">
                    <p:embed/>
                  </p:oleObj>
                </mc:Choice>
                <mc:Fallback>
                  <p:oleObj name="Equation" r:id="rId4" imgW="1434960" imgH="203040" progId="Equation.3">
                    <p:embed/>
                    <p:pic>
                      <p:nvPicPr>
                        <p:cNvPr id="3891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98" y="2540"/>
                          <a:ext cx="1711" cy="2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17" name="Object 5"/>
            <p:cNvGraphicFramePr>
              <a:graphicFrameLocks noChangeAspect="1"/>
            </p:cNvGraphicFramePr>
            <p:nvPr/>
          </p:nvGraphicFramePr>
          <p:xfrm>
            <a:off x="3023" y="2885"/>
            <a:ext cx="2479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74" name="Equation" r:id="rId6" imgW="2209680" imgH="431640" progId="Equation.3">
                    <p:embed/>
                  </p:oleObj>
                </mc:Choice>
                <mc:Fallback>
                  <p:oleObj name="Equation" r:id="rId6" imgW="2209680" imgH="431640" progId="Equation.3">
                    <p:embed/>
                    <p:pic>
                      <p:nvPicPr>
                        <p:cNvPr id="3891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3" y="2885"/>
                          <a:ext cx="2479" cy="48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18" name="Object 6"/>
            <p:cNvGraphicFramePr>
              <a:graphicFrameLocks noChangeAspect="1"/>
            </p:cNvGraphicFramePr>
            <p:nvPr/>
          </p:nvGraphicFramePr>
          <p:xfrm>
            <a:off x="3031" y="3456"/>
            <a:ext cx="2475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75" r:id="rId8" imgW="4470120" imgH="787320" progId="Equation.3">
                    <p:embed/>
                  </p:oleObj>
                </mc:Choice>
                <mc:Fallback>
                  <p:oleObj r:id="rId8" imgW="4470120" imgH="787320" progId="Equation.3">
                    <p:embed/>
                    <p:pic>
                      <p:nvPicPr>
                        <p:cNvPr id="3891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1" y="3456"/>
                          <a:ext cx="2475" cy="4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920" name="Group 8"/>
          <p:cNvGrpSpPr>
            <a:grpSpLocks/>
          </p:cNvGrpSpPr>
          <p:nvPr/>
        </p:nvGrpSpPr>
        <p:grpSpPr bwMode="auto">
          <a:xfrm>
            <a:off x="5410200" y="1295400"/>
            <a:ext cx="3586163" cy="2151063"/>
            <a:chOff x="3408" y="816"/>
            <a:chExt cx="2259" cy="1355"/>
          </a:xfrm>
        </p:grpSpPr>
        <p:graphicFrame>
          <p:nvGraphicFramePr>
            <p:cNvPr id="38921" name="Object 9"/>
            <p:cNvGraphicFramePr>
              <a:graphicFrameLocks noChangeAspect="1"/>
            </p:cNvGraphicFramePr>
            <p:nvPr/>
          </p:nvGraphicFramePr>
          <p:xfrm>
            <a:off x="3408" y="816"/>
            <a:ext cx="2260" cy="1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76" r:id="rId10" imgW="3359338" imgH="2015504" progId="Word.Document.8">
                    <p:embed/>
                  </p:oleObj>
                </mc:Choice>
                <mc:Fallback>
                  <p:oleObj r:id="rId10" imgW="3359338" imgH="2015504" progId="Word.Document.8">
                    <p:embed/>
                    <p:pic>
                      <p:nvPicPr>
                        <p:cNvPr id="3892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816"/>
                          <a:ext cx="2260" cy="13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2" name="Text Box 10"/>
            <p:cNvSpPr txBox="1">
              <a:spLocks noChangeArrowheads="1"/>
            </p:cNvSpPr>
            <p:nvPr/>
          </p:nvSpPr>
          <p:spPr bwMode="auto">
            <a:xfrm>
              <a:off x="3408" y="816"/>
              <a:ext cx="2260" cy="135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Association Rules: Basic Concepts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752600"/>
            <a:ext cx="4353647" cy="43735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450"/>
              </a:spcBef>
              <a:buClr>
                <a:srgbClr val="EEECE1"/>
              </a:buClr>
              <a:buSzPct val="7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Association Rule</a:t>
            </a: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0" dirty="0">
                <a:ea typeface="DejaVu LGC Sans" charset="0"/>
                <a:cs typeface="DejaVu LGC Sans" charset="0"/>
              </a:rPr>
              <a:t>X </a:t>
            </a:r>
            <a:r>
              <a:rPr lang="en-GB" b="0" dirty="0">
                <a:ea typeface="DejaVu LGC Sans" charset="0"/>
                <a:cs typeface="DejaVu LGC Sans" charset="0"/>
                <a:sym typeface="Wingdings" panose="05000000000000000000" pitchFamily="2" charset="2"/>
              </a:rPr>
              <a:t></a:t>
            </a:r>
            <a:r>
              <a:rPr lang="en-GB" b="0" dirty="0">
                <a:ea typeface="DejaVu LGC Sans" charset="0"/>
                <a:cs typeface="DejaVu LGC Sans" charset="0"/>
              </a:rPr>
              <a:t> Y, where X and Y are non-overlapping </a:t>
            </a:r>
            <a:r>
              <a:rPr lang="en-GB" b="0" dirty="0" err="1">
                <a:ea typeface="DejaVu LGC Sans" charset="0"/>
                <a:cs typeface="DejaVu LGC Sans" charset="0"/>
              </a:rPr>
              <a:t>itemsets</a:t>
            </a:r>
            <a:endParaRPr lang="en-GB" b="0" dirty="0">
              <a:ea typeface="DejaVu LGC Sans" charset="0"/>
              <a:cs typeface="DejaVu LGC Sans" charset="0"/>
            </a:endParaRP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0" dirty="0">
                <a:ea typeface="DejaVu LGC Sans" charset="0"/>
                <a:cs typeface="DejaVu LGC Sans" charset="0"/>
              </a:rPr>
              <a:t>{Milk, Diaper} </a:t>
            </a:r>
            <a:r>
              <a:rPr lang="en-GB" b="0" dirty="0">
                <a:ea typeface="DejaVu LGC Sans" charset="0"/>
                <a:cs typeface="DejaVu LGC Sans" charset="0"/>
                <a:sym typeface="Wingdings" panose="05000000000000000000" pitchFamily="2" charset="2"/>
              </a:rPr>
              <a:t></a:t>
            </a:r>
            <a:r>
              <a:rPr lang="en-GB" b="0" dirty="0">
                <a:ea typeface="DejaVu LGC Sans" charset="0"/>
                <a:cs typeface="DejaVu LGC Sans" charset="0"/>
              </a:rPr>
              <a:t> {Beer} </a:t>
            </a:r>
          </a:p>
          <a:p>
            <a:pPr marL="741363" lvl="1" indent="-284163">
              <a:lnSpc>
                <a:spcPct val="100000"/>
              </a:lnSpc>
              <a:spcBef>
                <a:spcPts val="450"/>
              </a:spcBef>
              <a:buClr>
                <a:srgbClr val="1F497D"/>
              </a:buClr>
              <a:buSzPct val="75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endParaRPr lang="en-GB" b="1" dirty="0">
              <a:ea typeface="DejaVu LGC Sans" charset="0"/>
              <a:cs typeface="DejaVu LGC Sans" charset="0"/>
            </a:endParaRPr>
          </a:p>
          <a:p>
            <a:pPr>
              <a:lnSpc>
                <a:spcPct val="100000"/>
              </a:lnSpc>
              <a:spcBef>
                <a:spcPts val="450"/>
              </a:spcBef>
              <a:buClr>
                <a:srgbClr val="EEECE1"/>
              </a:buClr>
              <a:buSzPct val="7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Rule Evaluation Metrics</a:t>
            </a: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1" dirty="0">
                <a:ea typeface="DejaVu LGC Sans" charset="0"/>
                <a:cs typeface="DejaVu LGC Sans" charset="0"/>
              </a:rPr>
              <a:t>Support (s)‏</a:t>
            </a:r>
          </a:p>
          <a:p>
            <a:pPr lvl="1">
              <a:spcBef>
                <a:spcPts val="400"/>
              </a:spcBef>
              <a:buClr>
                <a:srgbClr val="4F81BD"/>
              </a:buClr>
              <a:buSzPct val="6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Fraction of transactions that contain both </a:t>
            </a:r>
            <a:r>
              <a:rPr lang="en-GB" b="1" dirty="0">
                <a:ea typeface="DejaVu LGC Sans" charset="0"/>
                <a:cs typeface="DejaVu LGC Sans" charset="0"/>
              </a:rPr>
              <a:t>X</a:t>
            </a:r>
            <a:r>
              <a:rPr lang="en-GB" dirty="0">
                <a:ea typeface="DejaVu LGC Sans" charset="0"/>
                <a:cs typeface="DejaVu LGC Sans" charset="0"/>
              </a:rPr>
              <a:t> and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</a:p>
          <a:p>
            <a:pPr lvl="1">
              <a:spcBef>
                <a:spcPts val="400"/>
              </a:spcBef>
              <a:buClr>
                <a:srgbClr val="4F81BD"/>
              </a:buClr>
              <a:buSzPct val="6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1" dirty="0">
                <a:ea typeface="DejaVu LGC Sans" charset="0"/>
                <a:cs typeface="DejaVu LGC Sans" charset="0"/>
              </a:rPr>
              <a:t>i.e., support of the </a:t>
            </a:r>
            <a:r>
              <a:rPr lang="en-GB" b="1" dirty="0" err="1">
                <a:ea typeface="DejaVu LGC Sans" charset="0"/>
                <a:cs typeface="DejaVu LGC Sans" charset="0"/>
              </a:rPr>
              <a:t>itemset</a:t>
            </a:r>
            <a:r>
              <a:rPr lang="en-GB" b="1" dirty="0">
                <a:ea typeface="DejaVu LGC Sans" charset="0"/>
                <a:cs typeface="DejaVu LGC Sans" charset="0"/>
              </a:rPr>
              <a:t> X</a:t>
            </a:r>
            <a:r>
              <a:rPr lang="en-GB" sz="1600" b="1" dirty="0">
                <a:ea typeface="DejaVu LGC Sans" charset="0"/>
                <a:cs typeface="DejaVu LGC Sans" charset="0"/>
              </a:rPr>
              <a:t> </a:t>
            </a:r>
            <a:r>
              <a:rPr lang="en-GB" b="1" dirty="0">
                <a:latin typeface="Symbol" panose="05050102010706020507" pitchFamily="18" charset="2"/>
                <a:ea typeface="DejaVu LGC Sans" charset="0"/>
                <a:cs typeface="DejaVu LGC Sans" charset="0"/>
                <a:sym typeface="Symbol"/>
              </a:rPr>
              <a:t></a:t>
            </a:r>
            <a:r>
              <a:rPr lang="en-GB" sz="1600" b="1" dirty="0">
                <a:ea typeface="DejaVu LGC Sans" charset="0"/>
                <a:cs typeface="DejaVu LGC Sans" charset="0"/>
                <a:sym typeface="Symbol"/>
              </a:rPr>
              <a:t>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1" dirty="0">
                <a:ea typeface="DejaVu LGC Sans" charset="0"/>
                <a:cs typeface="DejaVu LGC Sans" charset="0"/>
              </a:rPr>
              <a:t>Confidence (c)‏</a:t>
            </a:r>
          </a:p>
          <a:p>
            <a:pPr lvl="1">
              <a:spcBef>
                <a:spcPts val="400"/>
              </a:spcBef>
              <a:buClr>
                <a:srgbClr val="4F81BD"/>
              </a:buClr>
              <a:buSzPct val="6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Measures how often items in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  <a:r>
              <a:rPr lang="en-GB" dirty="0">
                <a:ea typeface="DejaVu LGC Sans" charset="0"/>
                <a:cs typeface="DejaVu LGC Sans" charset="0"/>
              </a:rPr>
              <a:t> </a:t>
            </a:r>
            <a:br>
              <a:rPr lang="en-GB" dirty="0">
                <a:ea typeface="DejaVu LGC Sans" charset="0"/>
                <a:cs typeface="DejaVu LGC Sans" charset="0"/>
              </a:rPr>
            </a:br>
            <a:r>
              <a:rPr lang="en-GB" dirty="0">
                <a:ea typeface="DejaVu LGC Sans" charset="0"/>
                <a:cs typeface="DejaVu LGC Sans" charset="0"/>
              </a:rPr>
              <a:t>appear in transactions that</a:t>
            </a:r>
            <a:br>
              <a:rPr lang="en-GB" dirty="0">
                <a:ea typeface="DejaVu LGC Sans" charset="0"/>
                <a:cs typeface="DejaVu LGC Sans" charset="0"/>
              </a:rPr>
            </a:br>
            <a:r>
              <a:rPr lang="en-GB" dirty="0">
                <a:ea typeface="DejaVu LGC Sans" charset="0"/>
                <a:cs typeface="DejaVu LGC Sans" charset="0"/>
              </a:rPr>
              <a:t>contain </a:t>
            </a:r>
            <a:r>
              <a:rPr lang="en-GB" b="1" dirty="0">
                <a:ea typeface="DejaVu LGC Sans" charset="0"/>
                <a:cs typeface="DejaVu LGC Sans" charset="0"/>
              </a:rPr>
              <a:t>X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3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75" indent="-3175">
              <a:lnSpc>
                <a:spcPct val="9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solidFill>
                  <a:srgbClr val="000000"/>
                </a:solidFill>
                <a:ea typeface="DejaVu LGC Sans" charset="0"/>
                <a:cs typeface="DejaVu LGC Sans" charset="0"/>
              </a:rPr>
              <a:t>Another interpretation of support and confidence for </a:t>
            </a:r>
            <a:r>
              <a:rPr lang="en-GB" i="1" dirty="0">
                <a:ea typeface="DejaVu LGC Sans" charset="0"/>
                <a:cs typeface="DejaVu LGC Sans" charset="0"/>
              </a:rPr>
              <a:t>X </a:t>
            </a:r>
            <a:r>
              <a:rPr lang="en-GB" i="1" dirty="0">
                <a:ea typeface="DejaVu LGC Sans" charset="0"/>
                <a:cs typeface="DejaVu LGC Sans" charset="0"/>
                <a:sym typeface="Wingdings" pitchFamily="2" charset="2"/>
              </a:rPr>
              <a:t></a:t>
            </a:r>
            <a:r>
              <a:rPr lang="en-GB" i="1" dirty="0">
                <a:ea typeface="DejaVu LGC Sans" charset="0"/>
                <a:cs typeface="DejaVu LGC Sans" charset="0"/>
              </a:rPr>
              <a:t>  Y</a:t>
            </a:r>
          </a:p>
          <a:p>
            <a:pPr marL="3175" indent="-3175">
              <a:lnSpc>
                <a:spcPct val="9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dirty="0">
              <a:solidFill>
                <a:srgbClr val="000000"/>
              </a:solidFill>
              <a:ea typeface="DejaVu LGC Sans" charset="0"/>
              <a:cs typeface="DejaVu LGC Sans" charset="0"/>
            </a:endParaRPr>
          </a:p>
          <a:p>
            <a:pPr marL="284163" indent="-284163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Support</a:t>
            </a:r>
            <a:r>
              <a:rPr lang="en-GB" dirty="0">
                <a:solidFill>
                  <a:srgbClr val="FF0000"/>
                </a:solidFill>
                <a:ea typeface="DejaVu LGC Sans" charset="0"/>
                <a:cs typeface="DejaVu LGC Sans" charset="0"/>
              </a:rPr>
              <a:t> </a:t>
            </a:r>
            <a:r>
              <a:rPr lang="en-GB" dirty="0">
                <a:ea typeface="DejaVu LGC Sans" charset="0"/>
                <a:cs typeface="DejaVu LGC Sans" charset="0"/>
              </a:rPr>
              <a:t>is the </a:t>
            </a:r>
            <a:r>
              <a:rPr lang="en-GB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probability </a:t>
            </a:r>
            <a:r>
              <a:rPr lang="en-GB" dirty="0">
                <a:solidFill>
                  <a:srgbClr val="000000"/>
                </a:solidFill>
                <a:ea typeface="DejaVu LGC Sans" charset="0"/>
                <a:cs typeface="DejaVu LGC Sans" charset="0"/>
              </a:rPr>
              <a:t>that a transaction contains</a:t>
            </a:r>
            <a:r>
              <a:rPr lang="en-GB" dirty="0">
                <a:ea typeface="DejaVu LGC Sans" charset="0"/>
                <a:cs typeface="DejaVu LGC Sans" charset="0"/>
              </a:rPr>
              <a:t> {X 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</a:t>
            </a:r>
            <a:r>
              <a:rPr lang="en-GB" dirty="0">
                <a:ea typeface="DejaVu LGC Sans" charset="0"/>
                <a:cs typeface="DejaVu LGC Sans" charset="0"/>
              </a:rPr>
              <a:t> Y} or </a:t>
            </a:r>
            <a:r>
              <a:rPr lang="en-GB" dirty="0" err="1">
                <a:ea typeface="DejaVu LGC Sans" charset="0"/>
                <a:cs typeface="DejaVu LGC Sans" charset="0"/>
              </a:rPr>
              <a:t>Pr</a:t>
            </a:r>
            <a:r>
              <a:rPr lang="en-GB" dirty="0">
                <a:ea typeface="DejaVu LGC Sans" charset="0"/>
                <a:cs typeface="DejaVu LGC Sans" charset="0"/>
              </a:rPr>
              <a:t>(X /\ Y)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b="1" dirty="0">
              <a:solidFill>
                <a:schemeClr val="accent2"/>
              </a:solidFill>
              <a:ea typeface="DejaVu LGC Sans" charset="0"/>
              <a:cs typeface="DejaVu LGC Sans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b="1" dirty="0">
              <a:solidFill>
                <a:schemeClr val="accent2"/>
              </a:solidFill>
              <a:ea typeface="DejaVu LGC Sans" charset="0"/>
              <a:cs typeface="DejaVu LGC Sans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b="1" dirty="0">
              <a:solidFill>
                <a:schemeClr val="accent2"/>
              </a:solidFill>
              <a:ea typeface="DejaVu LGC Sans" charset="0"/>
              <a:cs typeface="DejaVu LGC Sans" charset="0"/>
            </a:endParaRPr>
          </a:p>
          <a:p>
            <a:pPr marL="284163" indent="-284163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Confidence</a:t>
            </a:r>
            <a:r>
              <a:rPr lang="en-GB" dirty="0">
                <a:solidFill>
                  <a:srgbClr val="FF0000"/>
                </a:solidFill>
                <a:ea typeface="DejaVu LGC Sans" charset="0"/>
                <a:cs typeface="DejaVu LGC Sans" charset="0"/>
              </a:rPr>
              <a:t> </a:t>
            </a:r>
            <a:r>
              <a:rPr lang="en-GB" dirty="0">
                <a:solidFill>
                  <a:srgbClr val="000000"/>
                </a:solidFill>
                <a:ea typeface="DejaVu LGC Sans" charset="0"/>
                <a:cs typeface="DejaVu LGC Sans" charset="0"/>
              </a:rPr>
              <a:t>is the </a:t>
            </a:r>
            <a:r>
              <a:rPr lang="en-GB" b="1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conditional probability</a:t>
            </a:r>
            <a:r>
              <a:rPr lang="en-GB" b="1" dirty="0">
                <a:ea typeface="DejaVu LGC Sans" charset="0"/>
                <a:cs typeface="DejaVu LGC Sans" charset="0"/>
              </a:rPr>
              <a:t> </a:t>
            </a:r>
            <a:r>
              <a:rPr lang="en-GB" b="1" i="1" dirty="0">
                <a:ea typeface="DejaVu LGC Sans" charset="0"/>
                <a:cs typeface="DejaVu LGC Sans" charset="0"/>
              </a:rPr>
              <a:t> </a:t>
            </a:r>
            <a:r>
              <a:rPr lang="en-GB" dirty="0">
                <a:ea typeface="DejaVu LGC Sans" charset="0"/>
                <a:cs typeface="DejaVu LGC Sans" charset="0"/>
              </a:rPr>
              <a:t>that a transaction will contains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  <a:r>
              <a:rPr lang="en-GB" dirty="0">
                <a:ea typeface="DejaVu LGC Sans" charset="0"/>
                <a:cs typeface="DejaVu LGC Sans" charset="0"/>
              </a:rPr>
              <a:t> given that it contains X</a:t>
            </a:r>
            <a:r>
              <a:rPr lang="en-GB" b="1" dirty="0">
                <a:ea typeface="DejaVu LGC Sans" charset="0"/>
                <a:cs typeface="DejaVu LGC Sans" charset="0"/>
              </a:rPr>
              <a:t> or  </a:t>
            </a:r>
            <a:r>
              <a:rPr lang="en-GB" b="1" dirty="0" err="1">
                <a:ea typeface="DejaVu LGC Sans" charset="0"/>
                <a:cs typeface="DejaVu LGC Sans" charset="0"/>
              </a:rPr>
              <a:t>Pr</a:t>
            </a:r>
            <a:r>
              <a:rPr lang="en-GB" b="1" dirty="0">
                <a:ea typeface="DejaVu LGC Sans" charset="0"/>
                <a:cs typeface="DejaVu LGC Sans" charset="0"/>
              </a:rPr>
              <a:t>(Y | X)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32040" y="5333633"/>
            <a:ext cx="6073444" cy="584775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confidence(X </a:t>
            </a:r>
            <a:r>
              <a:rPr lang="en-US" alt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/>
              <a:t> Y)  = 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/>
              <a:t>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/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/>
              <a:t>(X)</a:t>
            </a:r>
          </a:p>
          <a:p>
            <a:pPr>
              <a:lnSpc>
                <a:spcPct val="80000"/>
              </a:lnSpc>
            </a:pPr>
            <a:r>
              <a:rPr lang="en-US" altLang="en-US" sz="2000" dirty="0"/>
              <a:t>                                =  support(X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/ support(X)</a:t>
            </a:r>
          </a:p>
        </p:txBody>
      </p:sp>
      <p:sp>
        <p:nvSpPr>
          <p:cNvPr id="5" name="Rectangle 4"/>
          <p:cNvSpPr/>
          <p:nvPr/>
        </p:nvSpPr>
        <p:spPr>
          <a:xfrm>
            <a:off x="1532040" y="3477541"/>
            <a:ext cx="5838763" cy="33855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support(X </a:t>
            </a:r>
            <a:r>
              <a:rPr lang="en-US" alt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/>
              <a:t> Y) = support(X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 =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/>
              <a:t>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/ |D|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Association Rules: Interestingness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7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3" grpId="0" animBg="1"/>
      <p:bldP spid="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Rules:</a:t>
            </a:r>
            <a:br>
              <a:rPr lang="en-US" dirty="0"/>
            </a:br>
            <a:r>
              <a:rPr lang="en-US" dirty="0"/>
              <a:t>Interestingness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considerations of how interesting a rule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dirty="0">
                <a:solidFill>
                  <a:schemeClr val="tx2"/>
                </a:solidFill>
              </a:rPr>
              <a:t>lift</a:t>
            </a:r>
            <a:r>
              <a:rPr lang="en-US" dirty="0"/>
              <a:t> is equal to 1      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Body X and Head Y are independent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chemeClr val="tx2"/>
                </a:solidFill>
              </a:rPr>
              <a:t>lift</a:t>
            </a:r>
            <a:r>
              <a:rPr lang="en-US" dirty="0"/>
              <a:t> is greater than 1    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Body X and Head Y are in some sense dependent</a:t>
            </a:r>
          </a:p>
          <a:p>
            <a:r>
              <a:rPr lang="en-US" dirty="0">
                <a:solidFill>
                  <a:schemeClr val="tx2"/>
                </a:solidFill>
              </a:rPr>
              <a:t>Conviction</a:t>
            </a:r>
            <a:r>
              <a:rPr lang="en-US" dirty="0"/>
              <a:t> measures frequency of X and Y occurring together, vs. how frequently X occurs but not Y</a:t>
            </a:r>
          </a:p>
          <a:p>
            <a:r>
              <a:rPr lang="en-US" dirty="0"/>
              <a:t>Many others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202543"/>
            <a:ext cx="4343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3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Orange3 is a {GUI, Python API, </a:t>
            </a:r>
            <a:r>
              <a:rPr lang="mr-IN" dirty="0"/>
              <a:t>…</a:t>
            </a:r>
            <a:r>
              <a:rPr lang="en-US" dirty="0"/>
              <a:t>}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Enumerates frequent </a:t>
            </a:r>
            <a:r>
              <a:rPr lang="en-US" b="0" dirty="0" err="1"/>
              <a:t>itemsets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Performs association rule mining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(Wrapper calls to, shared functionality with, </a:t>
            </a:r>
            <a:r>
              <a:rPr lang="en-US" b="0" dirty="0" err="1"/>
              <a:t>Scikit</a:t>
            </a:r>
            <a:r>
              <a:rPr lang="en-US" b="0" dirty="0"/>
              <a:t>-Learn)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install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 ales-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erjavec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orange3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https://blog.biolab.si/2016/04/25/association-rules-in-orange/</a:t>
            </a:r>
            <a:endParaRPr lang="en-US" dirty="0"/>
          </a:p>
          <a:p>
            <a:r>
              <a:rPr lang="en-US" dirty="0"/>
              <a:t>In general: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be useful for interpretable, fast data mining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Typically doesn’t consider order, scalability issues 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7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5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5298834"/>
            <a:ext cx="9144000" cy="15591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87923" y="5298834"/>
            <a:ext cx="923192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Filling in the gaps: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Nonlinear regression &amp; Regularization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2341" y="6598083"/>
            <a:ext cx="2220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/>
                </a:solidFill>
              </a:rPr>
              <a:t>Thanks: Zico </a:t>
            </a:r>
            <a:r>
              <a:rPr lang="en-US" sz="1400" i="1" dirty="0" err="1">
                <a:solidFill>
                  <a:schemeClr val="bg1"/>
                </a:solidFill>
              </a:rPr>
              <a:t>Kolter</a:t>
            </a:r>
            <a:endParaRPr 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553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73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5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18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84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34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99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23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79928-EA66-3F46-A621-805FC4AB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50178" name="Picture 2" descr="People share their love for trees and forests on International Day of  Forests - Positive News - Positive News">
            <a:extLst>
              <a:ext uri="{FF2B5EF4-FFF2-40B4-BE49-F238E27FC236}">
                <a16:creationId xmlns:a16="http://schemas.microsoft.com/office/drawing/2014/main" id="{9F28EDA6-DC15-4845-BB98-C5A062EF0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47093" y="-18415"/>
            <a:ext cx="10330764" cy="687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19966B-79E5-524D-9BCF-08DD2F952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495" y="5081179"/>
            <a:ext cx="5791200" cy="1371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Quick Recap from last class …</a:t>
            </a:r>
          </a:p>
        </p:txBody>
      </p:sp>
    </p:spTree>
    <p:extLst>
      <p:ext uri="{BB962C8B-B14F-4D97-AF65-F5344CB8AC3E}">
        <p14:creationId xmlns:p14="http://schemas.microsoft.com/office/powerpoint/2010/main" val="3587712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53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7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1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36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97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42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34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76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49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61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are very interpretable, but may be brittle to changes in the training data, as well as noise</a:t>
            </a:r>
          </a:p>
          <a:p>
            <a:r>
              <a:rPr lang="en-US" dirty="0">
                <a:solidFill>
                  <a:schemeClr val="tx2"/>
                </a:solidFill>
              </a:rPr>
              <a:t>Random forests</a:t>
            </a:r>
            <a:r>
              <a:rPr lang="en-US" dirty="0"/>
              <a:t> are an ensemble method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Resamples the training data;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Builds many decision trees; and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Averages predictions of trees to classify.</a:t>
            </a:r>
          </a:p>
          <a:p>
            <a:r>
              <a:rPr lang="en-US" dirty="0"/>
              <a:t>This is done through bagging and random feature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65" y="4726267"/>
            <a:ext cx="1359273" cy="1959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7310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51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77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75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97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59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7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41828" y="5950858"/>
            <a:ext cx="7402285" cy="6879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combinations_with_replacement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p,r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r-length tuples, in sorted order, with replacement</a:t>
            </a:r>
          </a:p>
        </p:txBody>
      </p:sp>
    </p:spTree>
    <p:extLst>
      <p:ext uri="{BB962C8B-B14F-4D97-AF65-F5344CB8AC3E}">
        <p14:creationId xmlns:p14="http://schemas.microsoft.com/office/powerpoint/2010/main" val="2327806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06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36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7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Bagging: </a:t>
            </a:r>
            <a:r>
              <a:rPr lang="en-US" dirty="0">
                <a:solidFill>
                  <a:schemeClr val="tx2"/>
                </a:solidFill>
              </a:rPr>
              <a:t>B</a:t>
            </a:r>
            <a:r>
              <a:rPr lang="en-US" dirty="0"/>
              <a:t>ootstrap </a:t>
            </a:r>
            <a:r>
              <a:rPr lang="en-US" dirty="0">
                <a:solidFill>
                  <a:schemeClr val="tx2"/>
                </a:solidFill>
              </a:rPr>
              <a:t>ag</a:t>
            </a:r>
            <a:r>
              <a:rPr lang="en-US" dirty="0"/>
              <a:t>gregation</a:t>
            </a:r>
            <a:endParaRPr lang="en-US" sz="1200" dirty="0"/>
          </a:p>
          <a:p>
            <a:r>
              <a:rPr lang="en-US" dirty="0"/>
              <a:t>Resampling a training set of size n via the </a:t>
            </a:r>
            <a:r>
              <a:rPr lang="en-US" dirty="0">
                <a:solidFill>
                  <a:schemeClr val="tx2"/>
                </a:solidFill>
              </a:rPr>
              <a:t>bootstrap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Sample </a:t>
            </a:r>
            <a:r>
              <a:rPr lang="en-US" dirty="0">
                <a:solidFill>
                  <a:schemeClr val="tx2"/>
                </a:solidFill>
              </a:rPr>
              <a:t>with replacement</a:t>
            </a:r>
            <a:r>
              <a:rPr lang="en-US" dirty="0"/>
              <a:t> n elements</a:t>
            </a:r>
          </a:p>
          <a:p>
            <a:r>
              <a:rPr lang="en-US" dirty="0"/>
              <a:t>General scheme for random forests: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B bootstrap samples, {Z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Z</a:t>
            </a:r>
            <a:r>
              <a:rPr lang="en-US" baseline="-25000" dirty="0"/>
              <a:t>B</a:t>
            </a:r>
            <a:r>
              <a:rPr lang="en-US" dirty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Build B decision trees, {T</a:t>
            </a:r>
            <a:r>
              <a:rPr lang="en-US" baseline="-25000" dirty="0"/>
              <a:t>1</a:t>
            </a:r>
            <a:r>
              <a:rPr lang="en-US" dirty="0"/>
              <a:t>, T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T</a:t>
            </a:r>
            <a:r>
              <a:rPr lang="en-US" baseline="-25000" dirty="0"/>
              <a:t>B</a:t>
            </a:r>
            <a:r>
              <a:rPr lang="en-US" dirty="0"/>
              <a:t>}, from {Z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Z</a:t>
            </a:r>
            <a:r>
              <a:rPr lang="en-US" baseline="-25000" dirty="0"/>
              <a:t>B</a:t>
            </a:r>
            <a:r>
              <a:rPr lang="en-US" dirty="0"/>
              <a:t>}</a:t>
            </a:r>
          </a:p>
          <a:p>
            <a:r>
              <a:rPr lang="en-US" dirty="0"/>
              <a:t>Classification/Regression: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Each tree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predicts class/value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endParaRPr lang="en-US" baseline="-250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 average 1/B </a:t>
            </a:r>
            <a:r>
              <a:rPr lang="el-GR" dirty="0"/>
              <a:t>Σ</a:t>
            </a:r>
            <a:r>
              <a:rPr lang="en-US" baseline="-25000" dirty="0"/>
              <a:t>j={1,...,B}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for regression, </a:t>
            </a:r>
            <a:br>
              <a:rPr lang="en-US" dirty="0"/>
            </a:br>
            <a:r>
              <a:rPr lang="en-US" dirty="0"/>
              <a:t>	or majority vote for classification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24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87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76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39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06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86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15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88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66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76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888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410199"/>
            <a:ext cx="9144000" cy="14478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093"/>
            <a:ext cx="9144000" cy="476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0972" y="5215247"/>
            <a:ext cx="6633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accent2"/>
                </a:solidFill>
              </a:rPr>
              <a:t>LEARNING</a:t>
            </a:r>
          </a:p>
        </p:txBody>
      </p:sp>
      <p:sp>
        <p:nvSpPr>
          <p:cNvPr id="7" name="Rectangle 6"/>
          <p:cNvSpPr/>
          <p:nvPr/>
        </p:nvSpPr>
        <p:spPr>
          <a:xfrm rot="20683722">
            <a:off x="1986173" y="3161424"/>
            <a:ext cx="654308" cy="1342569"/>
          </a:xfrm>
          <a:prstGeom prst="rect">
            <a:avLst/>
          </a:prstGeom>
          <a:solidFill>
            <a:srgbClr val="6BC6AE"/>
          </a:solidFill>
          <a:ln>
            <a:noFill/>
          </a:ln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198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550458" y="340986"/>
          <a:ext cx="33886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896480"/>
            <a:ext cx="190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Original training dataset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  <a:sym typeface="Wingdings"/>
              </a:rPr>
              <a:t> (Z):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"/>
              <a:cs typeface="+mn-cs"/>
            </a:endParaRPr>
          </a:p>
        </p:txBody>
      </p:sp>
      <p:cxnSp>
        <p:nvCxnSpPr>
          <p:cNvPr id="8" name="Straight Arrow Connector 7"/>
          <p:cNvCxnSpPr>
            <a:stCxn id="5" idx="2"/>
            <a:endCxn id="9" idx="0"/>
          </p:cNvCxnSpPr>
          <p:nvPr/>
        </p:nvCxnSpPr>
        <p:spPr>
          <a:xfrm flipH="1">
            <a:off x="1539688" y="1824346"/>
            <a:ext cx="2705099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64459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124201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34778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stCxn id="5" idx="2"/>
            <a:endCxn id="10" idx="0"/>
          </p:cNvCxnSpPr>
          <p:nvPr/>
        </p:nvCxnSpPr>
        <p:spPr>
          <a:xfrm>
            <a:off x="4244787" y="1824346"/>
            <a:ext cx="154643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11" idx="0"/>
          </p:cNvCxnSpPr>
          <p:nvPr/>
        </p:nvCxnSpPr>
        <p:spPr>
          <a:xfrm>
            <a:off x="4244787" y="1824346"/>
            <a:ext cx="3365220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2"/>
          </p:cNvCxnSpPr>
          <p:nvPr/>
        </p:nvCxnSpPr>
        <p:spPr>
          <a:xfrm>
            <a:off x="4244787" y="1824346"/>
            <a:ext cx="1682610" cy="555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51255" y="1804184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62283" y="1867078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57780" y="1785902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86496" y="1400263"/>
            <a:ext cx="192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B Bootstrap samples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j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779257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961394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143531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1539687" y="4687999"/>
            <a:ext cx="6077043" cy="1275086"/>
            <a:chOff x="1539687" y="4687999"/>
            <a:chExt cx="6077043" cy="1275086"/>
          </a:xfrm>
        </p:grpSpPr>
        <p:cxnSp>
          <p:nvCxnSpPr>
            <p:cNvPr id="43" name="Straight Arrow Connector 42"/>
            <p:cNvCxnSpPr>
              <a:endCxn id="45" idx="0"/>
            </p:cNvCxnSpPr>
            <p:nvPr/>
          </p:nvCxnSpPr>
          <p:spPr>
            <a:xfrm>
              <a:off x="1539687" y="4687999"/>
              <a:ext cx="2859742" cy="6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ounded Rectangle 44"/>
            <p:cNvSpPr/>
            <p:nvPr/>
          </p:nvSpPr>
          <p:spPr>
            <a:xfrm>
              <a:off x="3381934" y="5296592"/>
              <a:ext cx="2034989" cy="6664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Aggregate/Vote</a:t>
              </a:r>
            </a:p>
          </p:txBody>
        </p:sp>
        <p:cxnSp>
          <p:nvCxnSpPr>
            <p:cNvPr id="47" name="Straight Arrow Connector 46"/>
            <p:cNvCxnSpPr>
              <a:endCxn id="45" idx="0"/>
            </p:cNvCxnSpPr>
            <p:nvPr/>
          </p:nvCxnSpPr>
          <p:spPr>
            <a:xfrm>
              <a:off x="4399428" y="4687999"/>
              <a:ext cx="1" cy="6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45" idx="0"/>
            </p:cNvCxnSpPr>
            <p:nvPr/>
          </p:nvCxnSpPr>
          <p:spPr>
            <a:xfrm flipH="1">
              <a:off x="4399429" y="4699599"/>
              <a:ext cx="1539688" cy="5969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45" idx="0"/>
            </p:cNvCxnSpPr>
            <p:nvPr/>
          </p:nvCxnSpPr>
          <p:spPr>
            <a:xfrm flipH="1">
              <a:off x="4399429" y="4719761"/>
              <a:ext cx="3217301" cy="5768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150554" y="3843038"/>
            <a:ext cx="6848586" cy="766663"/>
            <a:chOff x="1150554" y="3843038"/>
            <a:chExt cx="6848586" cy="766663"/>
          </a:xfrm>
        </p:grpSpPr>
        <p:cxnSp>
          <p:nvCxnSpPr>
            <p:cNvPr id="32" name="Straight Arrow Connector 31"/>
            <p:cNvCxnSpPr>
              <a:stCxn id="9" idx="2"/>
            </p:cNvCxnSpPr>
            <p:nvPr/>
          </p:nvCxnSpPr>
          <p:spPr>
            <a:xfrm>
              <a:off x="1539688" y="3843038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2"/>
            </p:cNvCxnSpPr>
            <p:nvPr/>
          </p:nvCxnSpPr>
          <p:spPr>
            <a:xfrm>
              <a:off x="4399430" y="3843038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1" idx="2"/>
            </p:cNvCxnSpPr>
            <p:nvPr/>
          </p:nvCxnSpPr>
          <p:spPr>
            <a:xfrm>
              <a:off x="7610007" y="3843038"/>
              <a:ext cx="6723" cy="3838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150554" y="4240369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10296" y="4226866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220873" y="4226866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B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>
              <a:off x="6004718" y="3856541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5615584" y="4240369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j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336588" y="5994470"/>
            <a:ext cx="4096672" cy="680588"/>
            <a:chOff x="2336588" y="5994470"/>
            <a:chExt cx="4096672" cy="680588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4384924" y="5994470"/>
              <a:ext cx="0" cy="3346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336588" y="6305726"/>
              <a:ext cx="4096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Class estimate or predicted value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99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5" grpId="0"/>
      <p:bldP spid="26" grpId="0"/>
      <p:bldP spid="27" grpId="0"/>
      <p:bldP spid="28" grpId="0" animBg="1"/>
      <p:bldP spid="29" grpId="0" animBg="1"/>
      <p:bldP spid="3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95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87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904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0114" cy="1371600"/>
          </a:xfrm>
        </p:spPr>
        <p:txBody>
          <a:bodyPr>
            <a:norm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features:</a:t>
            </a:r>
          </a:p>
          <a:p>
            <a:r>
              <a:rPr lang="en-US" dirty="0"/>
              <a:t>Model parameters:</a:t>
            </a:r>
          </a:p>
          <a:p>
            <a:br>
              <a:rPr lang="en-US" dirty="0"/>
            </a:br>
            <a:r>
              <a:rPr lang="en-US" dirty="0"/>
              <a:t>Hypothesis function:                                 ??????????????</a:t>
            </a:r>
          </a:p>
          <a:p>
            <a:r>
              <a:rPr lang="en-US" dirty="0">
                <a:solidFill>
                  <a:schemeClr val="tx2"/>
                </a:solidFill>
              </a:rPr>
              <a:t>Want</a:t>
            </a:r>
            <a:r>
              <a:rPr lang="en-US" dirty="0"/>
              <a:t>: approximate input given input, or</a:t>
            </a:r>
          </a:p>
          <a:p>
            <a:br>
              <a:rPr lang="en-US" dirty="0"/>
            </a:br>
            <a:r>
              <a:rPr lang="en-US" dirty="0"/>
              <a:t>Loss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22" y="1642836"/>
            <a:ext cx="34671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560" y="2137818"/>
            <a:ext cx="11049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792" y="2918549"/>
            <a:ext cx="20447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593" y="3304627"/>
            <a:ext cx="2298700" cy="495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994" y="4091780"/>
            <a:ext cx="26670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220" y="4908760"/>
            <a:ext cx="3507037" cy="6115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5764" y="5006087"/>
            <a:ext cx="3220358" cy="4204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3057" y="5673374"/>
            <a:ext cx="4978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0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89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44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04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Non-convex optimization problem </a:t>
            </a:r>
            <a:r>
              <a:rPr lang="en-US" dirty="0">
                <a:sym typeface="Wingdings"/>
              </a:rPr>
              <a:t> locally good solutions</a:t>
            </a:r>
          </a:p>
          <a:p>
            <a:r>
              <a:rPr lang="en-US" dirty="0">
                <a:sym typeface="Wingdings"/>
              </a:rPr>
              <a:t>Given: dataset x</a:t>
            </a:r>
            <a:r>
              <a:rPr lang="en-US" baseline="30000" dirty="0">
                <a:sym typeface="Wingdings"/>
              </a:rPr>
              <a:t>(</a:t>
            </a:r>
            <a:r>
              <a:rPr lang="en-US" baseline="30000" dirty="0" err="1">
                <a:sym typeface="Wingdings"/>
              </a:rPr>
              <a:t>i</a:t>
            </a:r>
            <a:r>
              <a:rPr lang="en-US" baseline="30000" dirty="0">
                <a:sym typeface="Wingdings"/>
              </a:rPr>
              <a:t>)</a:t>
            </a:r>
            <a:r>
              <a:rPr lang="en-US" dirty="0">
                <a:sym typeface="Wingdings"/>
              </a:rPr>
              <a:t>, number of clusters k</a:t>
            </a:r>
          </a:p>
          <a:p>
            <a:r>
              <a:rPr lang="en-US" dirty="0">
                <a:sym typeface="Wingdings"/>
              </a:rPr>
              <a:t>Initialize k cluster centers: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Repeat until convergence or bored: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/>
              </a:rPr>
              <a:t>Compute cluster assignments: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ym typeface="Wingdings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ym typeface="Wingdings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/>
              </a:rPr>
              <a:t>Re-compute the new cluster means: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786" y="3010807"/>
            <a:ext cx="56134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536" y="4440464"/>
            <a:ext cx="6311900" cy="74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636" y="5859463"/>
            <a:ext cx="6489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55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(Lucky)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688" y="1752600"/>
            <a:ext cx="6375024" cy="43735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35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Attribute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get some randomness via bootstrapping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like this!  Randomness increases the bias of the forest slightly at a huge decrease in variance (due to averaging)</a:t>
            </a:r>
          </a:p>
          <a:p>
            <a:br>
              <a:rPr lang="en-US" dirty="0"/>
            </a:br>
            <a:r>
              <a:rPr lang="en-US" dirty="0"/>
              <a:t>We can further reduce correlation between trees by: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each tree, at every split point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mr-IN" dirty="0"/>
              <a:t>…</a:t>
            </a:r>
            <a:r>
              <a:rPr lang="en-US" dirty="0"/>
              <a:t> choose a </a:t>
            </a:r>
            <a:r>
              <a:rPr lang="en-US" dirty="0">
                <a:solidFill>
                  <a:schemeClr val="tx2"/>
                </a:solidFill>
              </a:rPr>
              <a:t>random subset</a:t>
            </a:r>
            <a:r>
              <a:rPr lang="en-US" dirty="0"/>
              <a:t> of attributes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mr-IN" dirty="0"/>
              <a:t>…</a:t>
            </a:r>
            <a:r>
              <a:rPr lang="en-US" dirty="0"/>
              <a:t> then split on the “best” (entropy, Gini) within only that subset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64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(Lucky)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205" y="1752600"/>
            <a:ext cx="6406046" cy="43735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185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(Lucky)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573" y="1752600"/>
            <a:ext cx="6343254" cy="43735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045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440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32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992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428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945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705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53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81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8419" y="5131911"/>
            <a:ext cx="2454275" cy="1734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77640"/>
            <a:ext cx="5951219" cy="24917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we get even more random?!</a:t>
            </a:r>
          </a:p>
          <a:p>
            <a:r>
              <a:rPr lang="en-US" dirty="0">
                <a:solidFill>
                  <a:schemeClr val="tx2"/>
                </a:solidFill>
              </a:rPr>
              <a:t>Extremely randomized trees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ExtraTreesClassifier</a:t>
            </a:r>
            <a:r>
              <a:rPr lang="en-US" sz="1500" dirty="0"/>
              <a:t>) </a:t>
            </a:r>
            <a:r>
              <a:rPr lang="en-US" dirty="0"/>
              <a:t>do bagging, random attribute selection, but also: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At each split point, choose random splits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the best of those random splits</a:t>
            </a:r>
          </a:p>
          <a:p>
            <a:r>
              <a:rPr lang="en-US" dirty="0"/>
              <a:t>Similar bias/variance performance to RFs, but can be faster computationally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1560176"/>
            <a:ext cx="8245475" cy="21660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sklearn.ensemble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RandomForestClassifier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# Train a random forest of 10 default decision trees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X = [[0, 0], [1, 1]]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Y = [0, 1]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RandomForestClassifier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n_estimators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=10)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clf.fit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94" y="3298745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7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451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05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370432"/>
            <a:ext cx="7656286" cy="1371600"/>
          </a:xfrm>
        </p:spPr>
        <p:txBody>
          <a:bodyPr/>
          <a:lstStyle/>
          <a:p>
            <a:pPr algn="ctr"/>
            <a:r>
              <a:rPr lang="en-US" dirty="0"/>
              <a:t>Dimensionality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773" y="2299718"/>
            <a:ext cx="2225538" cy="4193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620" y="4167780"/>
            <a:ext cx="1679122" cy="223882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107543" y="4876801"/>
            <a:ext cx="1378857" cy="653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Zico </a:t>
            </a:r>
            <a:r>
              <a:rPr lang="en-US" sz="1600" i="1" dirty="0" err="1"/>
              <a:t>Kolter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173500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you</a:t>
            </a:r>
            <a:r>
              <a:rPr lang="mr-IN" dirty="0"/>
              <a:t>’</a:t>
            </a:r>
            <a:r>
              <a:rPr lang="en-US" dirty="0" err="1"/>
              <a:t>ve</a:t>
            </a:r>
            <a:r>
              <a:rPr lang="en-US" dirty="0"/>
              <a:t> measured lots of features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Overfitting, interpretability issues, visualization, computation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endParaRPr lang="en-US" b="0" dirty="0"/>
          </a:p>
          <a:p>
            <a:r>
              <a:rPr lang="en-US" dirty="0"/>
              <a:t>Principal component analysis (PCA) does this by preserving the axis of major variation in the data: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89428" y="2699657"/>
            <a:ext cx="7525658" cy="10450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 we combine raw </a:t>
            </a:r>
            <a:r>
              <a:rPr lang="en-US" sz="2400"/>
              <a:t>features into </a:t>
            </a:r>
            <a:r>
              <a:rPr lang="en-US" sz="2400" dirty="0"/>
              <a:t>new features that yield a simpler description of the same system?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8085" y="4691743"/>
            <a:ext cx="1939491" cy="19467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5932" y="5410198"/>
            <a:ext cx="1772557" cy="32228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67200" y="5410199"/>
            <a:ext cx="1016000" cy="3222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Images: Zico </a:t>
            </a:r>
            <a:r>
              <a:rPr lang="en-US" sz="1600" i="1" dirty="0" err="1"/>
              <a:t>Kolter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74019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0" grpId="0" animBg="1"/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Assume: data is normalized     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Zero mean, unit (= 1) variance</a:t>
            </a:r>
          </a:p>
          <a:p>
            <a:r>
              <a:rPr lang="en-US" dirty="0"/>
              <a:t>Hypothesis function:</a:t>
            </a:r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First multiply input by low rank matrix </a:t>
            </a:r>
            <a:r>
              <a:rPr lang="en-US" b="0" i="1" dirty="0"/>
              <a:t>W</a:t>
            </a:r>
            <a:r>
              <a:rPr lang="en-US" b="0" dirty="0"/>
              <a:t> (“compress” it), then map back into the initial space using </a:t>
            </a:r>
            <a:r>
              <a:rPr lang="en-US" b="0" i="1" dirty="0"/>
              <a:t>U</a:t>
            </a:r>
          </a:p>
          <a:p>
            <a:r>
              <a:rPr lang="en-US" dirty="0"/>
              <a:t>Loss function: squared distance (like k-means)</a:t>
            </a:r>
          </a:p>
          <a:p>
            <a:endParaRPr lang="en-US" dirty="0"/>
          </a:p>
          <a:p>
            <a:r>
              <a:rPr lang="en-US" dirty="0"/>
              <a:t>Optimization problem: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8022"/>
            <a:ext cx="6858000" cy="52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4673603"/>
            <a:ext cx="4343400" cy="52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400" y="5500007"/>
            <a:ext cx="49276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1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Dimensionality reduction</a:t>
            </a:r>
            <a:r>
              <a:rPr lang="en-US" dirty="0"/>
              <a:t>: main use of PCA for data science applications</a:t>
            </a:r>
          </a:p>
          <a:p>
            <a:r>
              <a:rPr lang="en-US" dirty="0"/>
              <a:t>If                                 , then                      is a reduced (probably with some loss) representation of input features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22" y="2482850"/>
            <a:ext cx="22225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936" y="2413908"/>
            <a:ext cx="1485900" cy="49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86" y="3388178"/>
            <a:ext cx="2743200" cy="318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886" y="4142015"/>
            <a:ext cx="2844800" cy="1282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7815" y="3309621"/>
            <a:ext cx="2755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4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32100"/>
            <a:ext cx="7620000" cy="3294063"/>
          </a:xfrm>
        </p:spPr>
        <p:txBody>
          <a:bodyPr/>
          <a:lstStyle/>
          <a:p>
            <a:r>
              <a:rPr lang="en-US" dirty="0"/>
              <a:t>PCA optimization problem is non-convex      ???????????</a:t>
            </a:r>
          </a:p>
          <a:p>
            <a:r>
              <a:rPr lang="en-US" dirty="0"/>
              <a:t>We can solve the problem exactly using the singular value decomposition (SVD):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Factorize matrix M = U </a:t>
            </a:r>
            <a:r>
              <a:rPr lang="el-GR" b="0" dirty="0"/>
              <a:t>Σ</a:t>
            </a:r>
            <a:r>
              <a:rPr lang="en-US" b="0" dirty="0"/>
              <a:t> V</a:t>
            </a:r>
            <a:r>
              <a:rPr lang="en-US" b="0" baseline="30000" dirty="0"/>
              <a:t>T</a:t>
            </a:r>
            <a:r>
              <a:rPr lang="en-US" b="0" dirty="0"/>
              <a:t>        (also used to approximate)</a:t>
            </a:r>
            <a:endParaRPr lang="el-GR" b="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1752600"/>
            <a:ext cx="4927600" cy="1079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3376" y="4557486"/>
            <a:ext cx="1981200" cy="1648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 x n</a:t>
            </a:r>
          </a:p>
        </p:txBody>
      </p:sp>
      <p:sp>
        <p:nvSpPr>
          <p:cNvPr id="9" name="Rectangle 8"/>
          <p:cNvSpPr/>
          <p:nvPr/>
        </p:nvSpPr>
        <p:spPr>
          <a:xfrm>
            <a:off x="2730051" y="4557486"/>
            <a:ext cx="1981200" cy="1648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33944" y="4557486"/>
            <a:ext cx="1981200" cy="1648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37837" y="4557486"/>
            <a:ext cx="1981200" cy="1648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48118" y="5094515"/>
            <a:ext cx="522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15851" y="63142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1576" y="632030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24051" y="63142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Σ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623637" y="63142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</a:t>
            </a:r>
            <a:r>
              <a:rPr lang="en-US" b="1" baseline="30000" dirty="0"/>
              <a:t>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30051" y="4557486"/>
            <a:ext cx="800556" cy="1648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 x r</a:t>
            </a:r>
          </a:p>
        </p:txBody>
      </p:sp>
      <p:sp>
        <p:nvSpPr>
          <p:cNvPr id="19" name="Rectangle 18"/>
          <p:cNvSpPr/>
          <p:nvPr/>
        </p:nvSpPr>
        <p:spPr>
          <a:xfrm rot="5400000">
            <a:off x="7532449" y="3980423"/>
            <a:ext cx="800556" cy="19726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 x n</a:t>
            </a:r>
          </a:p>
        </p:txBody>
      </p:sp>
      <p:sp>
        <p:nvSpPr>
          <p:cNvPr id="20" name="Rectangle 19"/>
          <p:cNvSpPr/>
          <p:nvPr/>
        </p:nvSpPr>
        <p:spPr>
          <a:xfrm rot="5400000">
            <a:off x="4833944" y="4564502"/>
            <a:ext cx="800556" cy="8005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 x r</a:t>
            </a:r>
          </a:p>
        </p:txBody>
      </p:sp>
      <p:sp>
        <p:nvSpPr>
          <p:cNvPr id="21" name="Explosion 2 20"/>
          <p:cNvSpPr/>
          <p:nvPr/>
        </p:nvSpPr>
        <p:spPr>
          <a:xfrm>
            <a:off x="5966736" y="142422"/>
            <a:ext cx="3058886" cy="1494971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CMSC422</a:t>
            </a:r>
          </a:p>
          <a:p>
            <a:pPr algn="ctr"/>
            <a:r>
              <a:rPr lang="en-US" dirty="0"/>
              <a:t>MATH240</a:t>
            </a:r>
          </a:p>
        </p:txBody>
      </p:sp>
    </p:spTree>
    <p:extLst>
      <p:ext uri="{BB962C8B-B14F-4D97-AF65-F5344CB8AC3E}">
        <p14:creationId xmlns:p14="http://schemas.microsoft.com/office/powerpoint/2010/main" val="29644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10" grpId="0" animBg="1"/>
      <p:bldP spid="11" grpId="0" animBg="1"/>
      <p:bldP spid="12" grpId="0"/>
      <p:bldP spid="13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Solving PCA exactly using the SVD: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Normalize input data, pick #components k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Compute (exact) SVD of X = U </a:t>
            </a:r>
            <a:r>
              <a:rPr lang="el-GR" dirty="0"/>
              <a:t>Σ</a:t>
            </a:r>
            <a:r>
              <a:rPr lang="en-US" dirty="0"/>
              <a:t> V</a:t>
            </a:r>
            <a:r>
              <a:rPr lang="en-US" baseline="30000" dirty="0"/>
              <a:t>T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Return: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U = V</a:t>
            </a:r>
            <a:r>
              <a:rPr lang="en-US" baseline="-25000" dirty="0"/>
              <a:t>:,1:k</a:t>
            </a:r>
            <a:r>
              <a:rPr lang="en-US" dirty="0"/>
              <a:t> </a:t>
            </a:r>
            <a:r>
              <a:rPr lang="el-GR" dirty="0"/>
              <a:t>Σ</a:t>
            </a:r>
            <a:r>
              <a:rPr lang="en-US" baseline="30000" dirty="0"/>
              <a:t>-1</a:t>
            </a:r>
            <a:r>
              <a:rPr lang="en-US" baseline="-25000" dirty="0"/>
              <a:t>1:k,1:k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 = V</a:t>
            </a:r>
            <a:r>
              <a:rPr lang="en-US" baseline="30000" dirty="0"/>
              <a:t>T</a:t>
            </a:r>
            <a:r>
              <a:rPr lang="en-US" baseline="-25000" dirty="0"/>
              <a:t>:,1:k</a:t>
            </a:r>
          </a:p>
          <a:p>
            <a:endParaRPr lang="en-US" dirty="0"/>
          </a:p>
          <a:p>
            <a:r>
              <a:rPr lang="en-US" dirty="0"/>
              <a:t>Loss is 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130" y="3779974"/>
            <a:ext cx="2222500" cy="469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104" y="5014773"/>
            <a:ext cx="1302878" cy="994048"/>
          </a:xfrm>
          <a:prstGeom prst="rect">
            <a:avLst/>
          </a:prstGeom>
        </p:spPr>
      </p:pic>
      <p:sp>
        <p:nvSpPr>
          <p:cNvPr id="9" name="Explosion 2 8"/>
          <p:cNvSpPr/>
          <p:nvPr/>
        </p:nvSpPr>
        <p:spPr>
          <a:xfrm>
            <a:off x="5124907" y="4249874"/>
            <a:ext cx="3058886" cy="1494971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CMSC422</a:t>
            </a:r>
          </a:p>
          <a:p>
            <a:pPr algn="ctr"/>
            <a:r>
              <a:rPr lang="en-US" dirty="0"/>
              <a:t>MATH240</a:t>
            </a:r>
          </a:p>
        </p:txBody>
      </p:sp>
    </p:spTree>
    <p:extLst>
      <p:ext uri="{BB962C8B-B14F-4D97-AF65-F5344CB8AC3E}">
        <p14:creationId xmlns:p14="http://schemas.microsoft.com/office/powerpoint/2010/main" val="83488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9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roll your own PCA easily (assuming a call to SVD via </a:t>
            </a:r>
            <a:r>
              <a:rPr lang="en-US" dirty="0" err="1"/>
              <a:t>SciPy</a:t>
            </a:r>
            <a:r>
              <a:rPr lang="en-US" dirty="0"/>
              <a:t> or similar) </a:t>
            </a:r>
            <a:r>
              <a:rPr lang="mr-IN" dirty="0"/>
              <a:t>…</a:t>
            </a:r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 or just use </a:t>
            </a:r>
            <a:r>
              <a:rPr lang="en-US" dirty="0" err="1"/>
              <a:t>Scikit</a:t>
            </a:r>
            <a:r>
              <a:rPr lang="en-US" dirty="0"/>
              <a:t>-Learn: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058885"/>
            <a:ext cx="8048171" cy="23513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sklearn.decomposition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PCA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>
                <a:latin typeface="Courier" charset="0"/>
                <a:ea typeface="Courier" charset="0"/>
                <a:cs typeface="Courier" charset="0"/>
              </a:rPr>
              <a:t>X=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np.array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([[-1,-1],[-2,-1],[-3,-2],[1,1],[2,1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,[3,2]])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Fit PCA with 2 components (i.e., two final features)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PCA(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n_components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=2)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pca.fit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pca.explained_variance_ratio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_)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508168"/>
            <a:ext cx="8048171" cy="45357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urier" charset="0"/>
                <a:ea typeface="Courier" charset="0"/>
                <a:cs typeface="Courier" charset="0"/>
              </a:rPr>
              <a:t>[ 0.99244... 0.00755...]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64343" y="6068060"/>
            <a:ext cx="5312228" cy="539918"/>
            <a:chOff x="1364343" y="6068060"/>
            <a:chExt cx="5312228" cy="539918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1364343" y="6068060"/>
              <a:ext cx="566057" cy="318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01371" y="6238646"/>
              <a:ext cx="477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Looks like our </a:t>
              </a:r>
              <a:r>
                <a:rPr lang="en-US"/>
                <a:t>data basically sit on a line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77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/>
          <a:lstStyle/>
          <a:p>
            <a:r>
              <a:rPr lang="en-US" dirty="0"/>
              <a:t>How to use PCA &amp; Friends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19171"/>
          </a:xfrm>
        </p:spPr>
        <p:txBody>
          <a:bodyPr>
            <a:normAutofit/>
          </a:bodyPr>
          <a:lstStyle/>
          <a:p>
            <a:r>
              <a:rPr lang="en-US" dirty="0"/>
              <a:t>Unsupervised learning methods are useful for EDA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Cluster or reduce to a few dimensions and visualize!</a:t>
            </a:r>
          </a:p>
          <a:p>
            <a:endParaRPr lang="en-US" dirty="0"/>
          </a:p>
          <a:p>
            <a:r>
              <a:rPr lang="en-US" dirty="0"/>
              <a:t>Also useful as data prep before supervised learning!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Run PCA, get W matrix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Transform                               </a:t>
            </a:r>
            <a:r>
              <a:rPr lang="mr-IN" b="0" dirty="0"/>
              <a:t>–</a:t>
            </a:r>
            <a:r>
              <a:rPr lang="en-US" b="0" dirty="0"/>
              <a:t> (reduce </a:t>
            </a:r>
            <a:r>
              <a:rPr lang="en-US" b="0" dirty="0" err="1"/>
              <a:t>colinearity</a:t>
            </a:r>
            <a:r>
              <a:rPr lang="en-US" b="0" dirty="0"/>
              <a:t>, dimension)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Train and test your favorite supervised classifier</a:t>
            </a:r>
          </a:p>
          <a:p>
            <a:r>
              <a:rPr lang="en-US" dirty="0"/>
              <a:t>Or use k-means to set up radial basis functions (RBFs):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Get k centers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Create RBF features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641" y="3864087"/>
            <a:ext cx="19685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986" y="5199741"/>
            <a:ext cx="1905000" cy="50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1" y="5628084"/>
            <a:ext cx="38354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5354321"/>
            <a:ext cx="6930571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 </a:t>
            </a:r>
            <a:r>
              <a:rPr lang="en-US"/>
              <a:t>&amp; Collaborative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90285"/>
            <a:ext cx="8766245" cy="49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#3 is </a:t>
            </a:r>
            <a:r>
              <a:rPr lang="en-US" u="sng" dirty="0"/>
              <a:t>extended</a:t>
            </a:r>
            <a:r>
              <a:rPr lang="en-US" dirty="0"/>
              <a:t> to </a:t>
            </a:r>
            <a:r>
              <a:rPr lang="en-US" dirty="0">
                <a:solidFill>
                  <a:schemeClr val="tx2"/>
                </a:solidFill>
              </a:rPr>
              <a:t>Thursday, December 3rd</a:t>
            </a:r>
            <a:r>
              <a:rPr lang="en-US" dirty="0"/>
              <a:t>.</a:t>
            </a:r>
          </a:p>
          <a:p>
            <a:r>
              <a:rPr lang="en-US" dirty="0"/>
              <a:t>Project #4 should be out by then, too!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This is the shortest project (by far)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It’s also fun!  You should do it fast and early </a:t>
            </a:r>
            <a:r>
              <a:rPr lang="en-US" b="0" dirty="0">
                <a:sym typeface="Wingdings"/>
              </a:rPr>
              <a:t>.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Project #4 will likely be due on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December 10th</a:t>
            </a:r>
            <a:r>
              <a:rPr lang="en-US" b="0" dirty="0">
                <a:sym typeface="Wingdings"/>
              </a:rPr>
              <a:t>.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Questions about the final tutorial ?????????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747" y="4992915"/>
            <a:ext cx="2834317" cy="15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Prize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1309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Recommender systems</a:t>
            </a:r>
            <a:r>
              <a:rPr lang="en-US" dirty="0"/>
              <a:t>: predict a user’s rating of an item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Netflix Prize: $1MM to the first team that beats our in-house engine by 10%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Happened after about three years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Model was </a:t>
            </a:r>
            <a:r>
              <a:rPr lang="en-US" dirty="0">
                <a:solidFill>
                  <a:schemeClr val="tx2"/>
                </a:solidFill>
              </a:rPr>
              <a:t>never used </a:t>
            </a:r>
            <a:r>
              <a:rPr lang="en-US" dirty="0"/>
              <a:t>by Netflix for a variety of reasons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Out of date (DVDs vs streaming)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Too complicated / not interpretable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74293" y="2296410"/>
          <a:ext cx="6585680" cy="148336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1317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Twilight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Twilight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TFotF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07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Recommender systems feel like: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Supervised learning (we know the user watched some movies, so these are like labels)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Unsupervised learning (we want to find latent structure, e.g., genres of movies)</a:t>
            </a:r>
          </a:p>
          <a:p>
            <a:r>
              <a:rPr lang="en-US" dirty="0"/>
              <a:t>They fall somewhere in between, in “Information Filtering” or Information Retrieval”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b="0" dirty="0"/>
              <a:t>…</a:t>
            </a:r>
            <a:r>
              <a:rPr lang="en-US" b="0" dirty="0"/>
              <a:t> but we can still just phrase the problem in terms of hypothesis classes, loss functions, and optimization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9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9014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Pure user</a:t>
            </a:r>
            <a:r>
              <a:rPr lang="en-US" dirty="0"/>
              <a:t> information: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Location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Profession/Salary</a:t>
            </a:r>
          </a:p>
          <a:p>
            <a:r>
              <a:rPr lang="en-US" dirty="0">
                <a:solidFill>
                  <a:schemeClr val="tx2"/>
                </a:solidFill>
              </a:rPr>
              <a:t>Pure item</a:t>
            </a:r>
            <a:r>
              <a:rPr lang="en-US" dirty="0"/>
              <a:t> information: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Movie budget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Main actors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Is it a Netflix release?</a:t>
            </a:r>
          </a:p>
          <a:p>
            <a:r>
              <a:rPr lang="en-US" dirty="0">
                <a:solidFill>
                  <a:schemeClr val="tx2"/>
                </a:solidFill>
              </a:rPr>
              <a:t>User-item</a:t>
            </a:r>
            <a:r>
              <a:rPr lang="en-US" dirty="0"/>
              <a:t> information: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Which items are most similar to those I’ve watched before?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Which users are most similar to me, and what did they watch?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171" y="2334041"/>
            <a:ext cx="3585029" cy="24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9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6488"/>
            <a:ext cx="7620000" cy="4373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Collaborative filtering</a:t>
            </a:r>
            <a:r>
              <a:rPr lang="en-US" dirty="0"/>
              <a:t> (CF): recommender systems that predict based only on the expressed preferences of other users for an item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81942" y="2751592"/>
          <a:ext cx="3200400" cy="320040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04685" y="3910352"/>
            <a:ext cx="1043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X =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830433" y="3396343"/>
            <a:ext cx="2322285" cy="2555649"/>
            <a:chOff x="5830433" y="3396343"/>
            <a:chExt cx="2322285" cy="2555649"/>
          </a:xfrm>
        </p:grpSpPr>
        <p:sp>
          <p:nvSpPr>
            <p:cNvPr id="7" name="TextBox 6"/>
            <p:cNvSpPr txBox="1"/>
            <p:nvPr/>
          </p:nvSpPr>
          <p:spPr>
            <a:xfrm>
              <a:off x="6373357" y="4495127"/>
              <a:ext cx="1779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Rows are users</a:t>
              </a:r>
            </a:p>
          </p:txBody>
        </p:sp>
        <p:sp>
          <p:nvSpPr>
            <p:cNvPr id="8" name="Right Brace 7"/>
            <p:cNvSpPr/>
            <p:nvPr/>
          </p:nvSpPr>
          <p:spPr>
            <a:xfrm>
              <a:off x="5830433" y="3396343"/>
              <a:ext cx="526824" cy="2555649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26692" y="6024926"/>
            <a:ext cx="2555649" cy="833074"/>
            <a:chOff x="3126692" y="6024926"/>
            <a:chExt cx="2555649" cy="833074"/>
          </a:xfrm>
        </p:grpSpPr>
        <p:sp>
          <p:nvSpPr>
            <p:cNvPr id="9" name="TextBox 8"/>
            <p:cNvSpPr txBox="1"/>
            <p:nvPr/>
          </p:nvSpPr>
          <p:spPr>
            <a:xfrm>
              <a:off x="3514836" y="6488668"/>
              <a:ext cx="1779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Cols are items</a:t>
              </a:r>
            </a:p>
          </p:txBody>
        </p:sp>
        <p:sp>
          <p:nvSpPr>
            <p:cNvPr id="10" name="Right Brace 9"/>
            <p:cNvSpPr/>
            <p:nvPr/>
          </p:nvSpPr>
          <p:spPr>
            <a:xfrm rot="5400000">
              <a:off x="4141105" y="5010513"/>
              <a:ext cx="526824" cy="2555649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64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Goal: “fill in” the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matrix is </a:t>
            </a:r>
            <a:r>
              <a:rPr lang="en-US" dirty="0">
                <a:solidFill>
                  <a:schemeClr val="tx2"/>
                </a:solidFill>
              </a:rPr>
              <a:t>sparse</a:t>
            </a:r>
            <a:r>
              <a:rPr lang="en-US" dirty="0"/>
              <a:t>, but the empty cells are not (necessarily) zero!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81942" y="2180771"/>
          <a:ext cx="3200400" cy="320040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46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CF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User-user: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Find users who look like me </a:t>
            </a:r>
            <a:r>
              <a:rPr lang="mr-IN" b="0" dirty="0"/>
              <a:t>–</a:t>
            </a:r>
            <a:r>
              <a:rPr lang="en-US" b="0" dirty="0"/>
              <a:t> based on items that we’ve both rated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Predict scores for my unrated items as average of those users</a:t>
            </a:r>
          </a:p>
          <a:p>
            <a:r>
              <a:rPr lang="en-US" dirty="0"/>
              <a:t>Item-item: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Find similar items (based on scores from all users who have rated), predict scores for other users based off this</a:t>
            </a:r>
          </a:p>
          <a:p>
            <a:r>
              <a:rPr lang="en-US" dirty="0"/>
              <a:t>Matrix factorization: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Find a low-rank decomposition of </a:t>
            </a:r>
            <a:r>
              <a:rPr lang="en-US" b="0" i="1" dirty="0"/>
              <a:t>X</a:t>
            </a:r>
            <a:r>
              <a:rPr lang="en-US" b="0" dirty="0"/>
              <a:t> that agrees (exactly, approximately) at the observed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1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5138" y="274638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4000" dirty="0"/>
              <a:t>Approach #1: Item-based CF Ex: infer (user 1, item 3)</a:t>
            </a:r>
            <a:endParaRPr lang="en-US" sz="4000" dirty="0"/>
          </a:p>
        </p:txBody>
      </p:sp>
      <p:graphicFrame>
        <p:nvGraphicFramePr>
          <p:cNvPr id="18435" name="Group 3"/>
          <p:cNvGraphicFramePr>
            <a:graphicFrameLocks noGrp="1"/>
          </p:cNvGraphicFramePr>
          <p:nvPr>
            <p:ph idx="4294967295"/>
          </p:nvPr>
        </p:nvGraphicFramePr>
        <p:xfrm>
          <a:off x="465138" y="1600200"/>
          <a:ext cx="8229600" cy="456724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1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2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3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4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5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5720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7347" name="Rectangle 70"/>
          <p:cNvSpPr>
            <a:spLocks noChangeArrowheads="1"/>
          </p:cNvSpPr>
          <p:nvPr/>
        </p:nvSpPr>
        <p:spPr bwMode="auto">
          <a:xfrm>
            <a:off x="4495800" y="2362200"/>
            <a:ext cx="990600" cy="4572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7CD089-EA92-C748-AA23-46C61B81FCC7}"/>
              </a:ext>
            </a:extLst>
          </p:cNvPr>
          <p:cNvSpPr/>
          <p:nvPr/>
        </p:nvSpPr>
        <p:spPr>
          <a:xfrm>
            <a:off x="0" y="6488668"/>
            <a:ext cx="4023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Example due to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Qiang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Yang [HKUST]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D903B-3CC5-D64E-8D3F-2D5DD381D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003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5138" y="274638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altLang="zh-CN" sz="4000" dirty="0">
                <a:cs typeface="SimSun" charset="0"/>
              </a:rPr>
              <a:t>How to Calculate Similarity (</a:t>
            </a:r>
            <a:r>
              <a:rPr lang="en-GB" altLang="zh-CN" sz="4000" dirty="0" err="1">
                <a:cs typeface="SimSun" charset="0"/>
              </a:rPr>
              <a:t>ItemS</a:t>
            </a:r>
            <a:r>
              <a:rPr lang="en-GB" altLang="zh-CN" sz="4000" dirty="0">
                <a:cs typeface="SimSun" charset="0"/>
              </a:rPr>
              <a:t> 3 and 5)?</a:t>
            </a:r>
            <a:endParaRPr lang="en-US" sz="4000" dirty="0"/>
          </a:p>
        </p:txBody>
      </p:sp>
      <p:graphicFrame>
        <p:nvGraphicFramePr>
          <p:cNvPr id="10309" name="Group 69"/>
          <p:cNvGraphicFramePr>
            <a:graphicFrameLocks noGrp="1"/>
          </p:cNvGraphicFramePr>
          <p:nvPr>
            <p:ph idx="4294967295"/>
          </p:nvPr>
        </p:nvGraphicFramePr>
        <p:xfrm>
          <a:off x="465138" y="1600200"/>
          <a:ext cx="8229600" cy="456724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1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2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3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4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5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5720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10"/>
          <p:cNvSpPr/>
          <p:nvPr/>
        </p:nvSpPr>
        <p:spPr>
          <a:xfrm>
            <a:off x="73152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B4A7-41FD-2E4C-B967-B629699A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294D9C-FF93-C841-9353-1F21E4F6FA46}"/>
              </a:ext>
            </a:extLst>
          </p:cNvPr>
          <p:cNvSpPr/>
          <p:nvPr/>
        </p:nvSpPr>
        <p:spPr>
          <a:xfrm>
            <a:off x="0" y="6488668"/>
            <a:ext cx="4023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Example due to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Qiang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Yang [HKUST]</a:t>
            </a:r>
          </a:p>
        </p:txBody>
      </p:sp>
    </p:spTree>
    <p:extLst>
      <p:ext uri="{BB962C8B-B14F-4D97-AF65-F5344CB8AC3E}">
        <p14:creationId xmlns:p14="http://schemas.microsoft.com/office/powerpoint/2010/main" val="23138353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GB"/>
              <a:t>Similarity between </a:t>
            </a:r>
            <a:r>
              <a:rPr lang="en-GB" altLang="zh-CN"/>
              <a:t>I</a:t>
            </a:r>
            <a:r>
              <a:rPr lang="en-GB"/>
              <a:t>tems</a:t>
            </a:r>
            <a:endParaRPr lang="en-US"/>
          </a:p>
        </p:txBody>
      </p:sp>
      <p:graphicFrame>
        <p:nvGraphicFramePr>
          <p:cNvPr id="12328" name="Group 40"/>
          <p:cNvGraphicFramePr>
            <a:graphicFrameLocks noGrp="1"/>
          </p:cNvGraphicFramePr>
          <p:nvPr>
            <p:ph idx="4294967295"/>
          </p:nvPr>
        </p:nvGraphicFramePr>
        <p:xfrm>
          <a:off x="450850" y="1600200"/>
          <a:ext cx="4114800" cy="456724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3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4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5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189" name="TextBox 6"/>
          <p:cNvSpPr txBox="1">
            <a:spLocks noChangeArrowheads="1"/>
          </p:cNvSpPr>
          <p:nvPr/>
        </p:nvSpPr>
        <p:spPr bwMode="auto">
          <a:xfrm>
            <a:off x="4800600" y="1600200"/>
            <a:ext cx="358140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>
                <a:latin typeface="Calibri" pitchFamily="34" charset="0"/>
                <a:ea typeface="ＭＳ Ｐゴシック" pitchFamily="34" charset="-128"/>
              </a:rPr>
              <a:t>How should we calculate the similarity between two items (e.g., items 3 and 5)?</a:t>
            </a:r>
          </a:p>
          <a:p>
            <a:endParaRPr lang="en-US" sz="2800" dirty="0">
              <a:latin typeface="Calibri" pitchFamily="34" charset="0"/>
              <a:ea typeface="ＭＳ Ｐゴシック" pitchFamily="34" charset="-128"/>
            </a:endParaRPr>
          </a:p>
          <a:p>
            <a:r>
              <a:rPr lang="en-US" sz="2800" dirty="0">
                <a:latin typeface="Calibri" pitchFamily="34" charset="0"/>
                <a:ea typeface="ＭＳ Ｐゴシック" pitchFamily="34" charset="-128"/>
              </a:rPr>
              <a:t>We’ve done this before in a different context!</a:t>
            </a:r>
          </a:p>
        </p:txBody>
      </p:sp>
      <p:sp>
        <p:nvSpPr>
          <p:cNvPr id="2" name="Rectangle 5"/>
          <p:cNvSpPr/>
          <p:nvPr/>
        </p:nvSpPr>
        <p:spPr>
          <a:xfrm>
            <a:off x="32004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191" name="Line 41"/>
          <p:cNvSpPr>
            <a:spLocks noChangeShapeType="1"/>
          </p:cNvSpPr>
          <p:nvPr/>
        </p:nvSpPr>
        <p:spPr bwMode="auto">
          <a:xfrm>
            <a:off x="14288" y="3276600"/>
            <a:ext cx="457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2" name="Line 42"/>
          <p:cNvSpPr>
            <a:spLocks noChangeShapeType="1"/>
          </p:cNvSpPr>
          <p:nvPr/>
        </p:nvSpPr>
        <p:spPr bwMode="auto">
          <a:xfrm>
            <a:off x="14288" y="3810000"/>
            <a:ext cx="457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3" name="Line 43"/>
          <p:cNvSpPr>
            <a:spLocks noChangeShapeType="1"/>
          </p:cNvSpPr>
          <p:nvPr/>
        </p:nvSpPr>
        <p:spPr bwMode="auto">
          <a:xfrm>
            <a:off x="14288" y="4572000"/>
            <a:ext cx="457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4" name="Line 44"/>
          <p:cNvSpPr>
            <a:spLocks noChangeShapeType="1"/>
          </p:cNvSpPr>
          <p:nvPr/>
        </p:nvSpPr>
        <p:spPr bwMode="auto">
          <a:xfrm>
            <a:off x="14288" y="5715000"/>
            <a:ext cx="457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7060BA-E216-984E-8F1C-6042DD4A1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4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89" grpId="0" uiExpand="1" build="p"/>
      <p:bldP spid="49191" grpId="0" animBg="1"/>
      <p:bldP spid="49192" grpId="0" animBg="1"/>
      <p:bldP spid="49193" grpId="0" animBg="1"/>
      <p:bldP spid="4919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sz="4000"/>
              <a:t>Similarity between items</a:t>
            </a:r>
            <a:endParaRPr lang="en-US" sz="4000"/>
          </a:p>
        </p:txBody>
      </p:sp>
      <p:graphicFrame>
        <p:nvGraphicFramePr>
          <p:cNvPr id="14368" name="Group 32"/>
          <p:cNvGraphicFramePr>
            <a:graphicFrameLocks noGrp="1"/>
          </p:cNvGraphicFramePr>
          <p:nvPr>
            <p:ph idx="4294967295"/>
          </p:nvPr>
        </p:nvGraphicFramePr>
        <p:xfrm>
          <a:off x="479425" y="1600200"/>
          <a:ext cx="2743200" cy="456724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3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5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229" name="TextBox 6"/>
          <p:cNvSpPr txBox="1">
            <a:spLocks noChangeArrowheads="1"/>
          </p:cNvSpPr>
          <p:nvPr/>
        </p:nvSpPr>
        <p:spPr bwMode="auto">
          <a:xfrm>
            <a:off x="3505200" y="1600200"/>
            <a:ext cx="5334000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Only consider users (i.e., rows) who have</a:t>
            </a:r>
            <a:r>
              <a:rPr lang="en-GB" altLang="zh-CN" sz="2400" dirty="0">
                <a:latin typeface="Calibri" pitchFamily="34" charset="0"/>
              </a:rPr>
              <a:t> </a:t>
            </a:r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rated both items (i.e., non-empty)</a:t>
            </a:r>
          </a:p>
          <a:p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One approach: For each user:</a:t>
            </a: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 </a:t>
            </a:r>
            <a:br>
              <a:rPr lang="en-US" sz="2400" dirty="0">
                <a:latin typeface="Calibri" pitchFamily="34" charset="0"/>
                <a:ea typeface="ＭＳ Ｐゴシック" pitchFamily="34" charset="-128"/>
              </a:rPr>
            </a:b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	Calculate difference in ratings</a:t>
            </a:r>
            <a:r>
              <a:rPr lang="en-US" altLang="zh-CN" sz="2400" dirty="0">
                <a:latin typeface="Calibri" pitchFamily="34" charset="0"/>
              </a:rPr>
              <a:t> </a:t>
            </a: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for the</a:t>
            </a:r>
            <a:br>
              <a:rPr lang="en-US" sz="2400" dirty="0">
                <a:latin typeface="Calibri" pitchFamily="34" charset="0"/>
                <a:ea typeface="ＭＳ Ｐゴシック" pitchFamily="34" charset="-128"/>
              </a:rPr>
            </a:b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	two items</a:t>
            </a:r>
            <a:endParaRPr lang="en-GB" sz="2400" dirty="0">
              <a:latin typeface="Calibri" pitchFamily="34" charset="0"/>
              <a:ea typeface="ＭＳ Ｐゴシック" pitchFamily="34" charset="-128"/>
            </a:endParaRPr>
          </a:p>
          <a:p>
            <a:pPr>
              <a:buFont typeface="Arial" charset="0"/>
              <a:buNone/>
            </a:pPr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	Take the average of this difference</a:t>
            </a:r>
            <a:br>
              <a:rPr lang="en-GB" sz="2400" dirty="0">
                <a:latin typeface="Calibri" pitchFamily="34" charset="0"/>
                <a:ea typeface="ＭＳ Ｐゴシック" pitchFamily="34" charset="-128"/>
              </a:rPr>
            </a:br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	over</a:t>
            </a:r>
            <a:r>
              <a:rPr lang="en-GB" sz="2400" dirty="0">
                <a:latin typeface="Calibri" pitchFamily="34" charset="0"/>
              </a:rPr>
              <a:t> </a:t>
            </a:r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the users</a:t>
            </a:r>
          </a:p>
          <a:p>
            <a:pPr>
              <a:buFont typeface="Arial" charset="0"/>
              <a:buNone/>
            </a:pPr>
            <a:r>
              <a:rPr lang="en-GB" altLang="zh-CN" sz="2400" dirty="0">
                <a:latin typeface="Calibri" pitchFamily="34" charset="0"/>
              </a:rPr>
              <a:t>Another approach: cosine similarity!</a:t>
            </a:r>
          </a:p>
          <a:p>
            <a:pPr>
              <a:buFont typeface="Arial" charset="0"/>
              <a:buChar char="•"/>
            </a:pPr>
            <a:endParaRPr lang="en-GB" altLang="zh-CN" sz="2400" dirty="0">
              <a:latin typeface="Calibri" pitchFamily="34" charset="0"/>
            </a:endParaRPr>
          </a:p>
          <a:p>
            <a:pPr>
              <a:buFont typeface="Arial" charset="0"/>
              <a:buChar char="•"/>
            </a:pPr>
            <a:endParaRPr lang="en-GB" altLang="zh-CN" sz="2400" dirty="0">
              <a:latin typeface="Calibri" pitchFamily="34" charset="0"/>
            </a:endParaRPr>
          </a:p>
          <a:p>
            <a:pPr>
              <a:buFont typeface="Arial" charset="0"/>
              <a:buChar char="•"/>
            </a:pPr>
            <a:endParaRPr lang="en-GB" altLang="zh-CN" sz="2400" dirty="0">
              <a:latin typeface="Calibri" pitchFamily="34" charset="0"/>
            </a:endParaRPr>
          </a:p>
          <a:p>
            <a:r>
              <a:rPr lang="en-GB" altLang="zh-CN" sz="2400" dirty="0">
                <a:latin typeface="Calibri" pitchFamily="34" charset="0"/>
              </a:rPr>
              <a:t>Can also use </a:t>
            </a:r>
            <a:r>
              <a:rPr lang="en-GB" altLang="zh-CN" sz="2400" dirty="0">
                <a:solidFill>
                  <a:schemeClr val="tx2"/>
                </a:solidFill>
                <a:latin typeface="Calibri" pitchFamily="34" charset="0"/>
              </a:rPr>
              <a:t>Pearson Correlation</a:t>
            </a:r>
            <a:r>
              <a:rPr lang="en-GB" altLang="zh-CN" sz="2400" dirty="0">
                <a:latin typeface="Calibri" pitchFamily="34" charset="0"/>
              </a:rPr>
              <a:t> Coefficients (also in user-user approach) </a:t>
            </a:r>
            <a:endParaRPr lang="en-US" sz="2400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18288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231" name="Rectangle 34"/>
          <p:cNvSpPr>
            <a:spLocks noChangeArrowheads="1"/>
          </p:cNvSpPr>
          <p:nvPr/>
        </p:nvSpPr>
        <p:spPr bwMode="auto">
          <a:xfrm>
            <a:off x="228600" y="2895600"/>
            <a:ext cx="3200400" cy="3810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32" name="Rectangle 35"/>
          <p:cNvSpPr>
            <a:spLocks noChangeArrowheads="1"/>
          </p:cNvSpPr>
          <p:nvPr/>
        </p:nvSpPr>
        <p:spPr bwMode="auto">
          <a:xfrm>
            <a:off x="228600" y="3581400"/>
            <a:ext cx="3200400" cy="3810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33" name="Rectangle 36"/>
          <p:cNvSpPr>
            <a:spLocks noChangeArrowheads="1"/>
          </p:cNvSpPr>
          <p:nvPr/>
        </p:nvSpPr>
        <p:spPr bwMode="auto">
          <a:xfrm>
            <a:off x="228600" y="4191000"/>
            <a:ext cx="3200400" cy="3810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34" name="Rectangle 37"/>
          <p:cNvSpPr>
            <a:spLocks noChangeArrowheads="1"/>
          </p:cNvSpPr>
          <p:nvPr/>
        </p:nvSpPr>
        <p:spPr bwMode="auto">
          <a:xfrm>
            <a:off x="228600" y="5486400"/>
            <a:ext cx="3200400" cy="3810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35" name="Rectangle 39"/>
          <p:cNvSpPr>
            <a:spLocks noChangeArrowheads="1"/>
          </p:cNvSpPr>
          <p:nvPr/>
        </p:nvSpPr>
        <p:spPr bwMode="auto">
          <a:xfrm>
            <a:off x="3581400" y="4650845"/>
            <a:ext cx="54864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zh-CN" dirty="0">
                <a:latin typeface="Calibri" pitchFamily="34" charset="0"/>
              </a:rPr>
              <a:t> sim(item 3, item 5)  = cosine( (5, 7, 7, 8), (5, 7, 8, 7) )</a:t>
            </a:r>
          </a:p>
          <a:p>
            <a:endParaRPr lang="en-GB" altLang="zh-CN" dirty="0">
              <a:latin typeface="Calibri" pitchFamily="34" charset="0"/>
            </a:endParaRPr>
          </a:p>
          <a:p>
            <a:r>
              <a:rPr lang="en-GB" altLang="zh-CN" sz="1400" dirty="0">
                <a:latin typeface="Calibri" pitchFamily="34" charset="0"/>
              </a:rPr>
              <a:t>= (5*5 + 7*7 + 7*8 + 8*7)/(sqrt(5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+7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+7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+8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)* sqrt(5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+7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+8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+7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))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49B93A-3D15-0F4B-89E3-E32FD464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06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9" grpId="0" uiExpand="1" build="p" bldLvl="2"/>
      <p:bldP spid="512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dirty="0"/>
              <a:t>Quick Aside for Project #3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52600"/>
            <a:ext cx="8006862" cy="4373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Precision</a:t>
            </a:r>
            <a:r>
              <a:rPr lang="en-US" dirty="0"/>
              <a:t> P:</a:t>
            </a:r>
            <a:br>
              <a:rPr lang="en-US" dirty="0"/>
            </a:br>
            <a:r>
              <a:rPr lang="en-US" dirty="0"/>
              <a:t>	#correct positive results / #positive results returned</a:t>
            </a:r>
          </a:p>
          <a:p>
            <a:r>
              <a:rPr lang="en-US" dirty="0">
                <a:solidFill>
                  <a:schemeClr val="tx2"/>
                </a:solidFill>
              </a:rPr>
              <a:t>Recall</a:t>
            </a:r>
            <a:r>
              <a:rPr lang="en-US" dirty="0"/>
              <a:t> R:</a:t>
            </a:r>
            <a:br>
              <a:rPr lang="en-US" dirty="0"/>
            </a:br>
            <a:r>
              <a:rPr lang="en-US" dirty="0"/>
              <a:t>	#correct positive results / #all possible positive results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140" y="3358782"/>
            <a:ext cx="2688736" cy="3226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816" y="3875845"/>
            <a:ext cx="3771092" cy="21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altLang="zh-CN" sz="4000">
                <a:cs typeface="SimSun" charset="0"/>
              </a:rPr>
              <a:t>Prediction: Calculating ranking </a:t>
            </a:r>
            <a:r>
              <a:rPr lang="en-GB" altLang="zh-CN" sz="4800">
                <a:cs typeface="SimSun" charset="0"/>
              </a:rPr>
              <a:t>r(user1,item3)</a:t>
            </a:r>
            <a:endParaRPr lang="en-US" sz="4800"/>
          </a:p>
        </p:txBody>
      </p:sp>
      <p:sp>
        <p:nvSpPr>
          <p:cNvPr id="6" name="Oval 5"/>
          <p:cNvSpPr/>
          <p:nvPr/>
        </p:nvSpPr>
        <p:spPr>
          <a:xfrm>
            <a:off x="1981200" y="3276600"/>
            <a:ext cx="914400" cy="838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/>
              <a:t>Item 3</a:t>
            </a:r>
            <a:endParaRPr lang="en-US" dirty="0"/>
          </a:p>
        </p:txBody>
      </p:sp>
      <p:cxnSp>
        <p:nvCxnSpPr>
          <p:cNvPr id="13" name="Straight Connector 12"/>
          <p:cNvCxnSpPr>
            <a:stCxn id="6" idx="4"/>
          </p:cNvCxnSpPr>
          <p:nvPr/>
        </p:nvCxnSpPr>
        <p:spPr>
          <a:xfrm rot="5400000">
            <a:off x="2362200" y="4203700"/>
            <a:ext cx="152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3"/>
          </p:cNvCxnSpPr>
          <p:nvPr/>
        </p:nvCxnSpPr>
        <p:spPr>
          <a:xfrm rot="5400000">
            <a:off x="1110456" y="4114007"/>
            <a:ext cx="1112837" cy="895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2"/>
          </p:cNvCxnSpPr>
          <p:nvPr/>
        </p:nvCxnSpPr>
        <p:spPr>
          <a:xfrm rot="10800000">
            <a:off x="1054100" y="3373438"/>
            <a:ext cx="914400" cy="322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447800" y="5486400"/>
            <a:ext cx="457200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2400" y="3124200"/>
            <a:ext cx="457200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14800" y="2895600"/>
            <a:ext cx="457200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95600" y="4572000"/>
            <a:ext cx="457200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>
            <a:stCxn id="6" idx="6"/>
            <a:endCxn id="59" idx="2"/>
          </p:cNvCxnSpPr>
          <p:nvPr/>
        </p:nvCxnSpPr>
        <p:spPr>
          <a:xfrm flipV="1">
            <a:off x="2895600" y="3581400"/>
            <a:ext cx="381000" cy="114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1905000" y="4267200"/>
            <a:ext cx="914400" cy="762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Item 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457200" y="4953000"/>
            <a:ext cx="914400" cy="762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Item 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609600" y="2590800"/>
            <a:ext cx="914400" cy="762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Item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276600" y="3200400"/>
            <a:ext cx="914400" cy="762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Item 1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2045" name="Object 125"/>
          <p:cNvGraphicFramePr>
            <a:graphicFrameLocks noChangeAspect="1"/>
          </p:cNvGraphicFramePr>
          <p:nvPr/>
        </p:nvGraphicFramePr>
        <p:xfrm>
          <a:off x="3017838" y="2286000"/>
          <a:ext cx="5624512" cy="165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0" name="Equation" r:id="rId4" imgW="3111500" imgH="914400" progId="Equation.3">
                  <p:embed/>
                </p:oleObj>
              </mc:Choice>
              <mc:Fallback>
                <p:oleObj name="Equation" r:id="rId4" imgW="3111500" imgH="914400" progId="Equation.3">
                  <p:embed/>
                  <p:pic>
                    <p:nvPicPr>
                      <p:cNvPr id="82045" name="Object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7838" y="2286000"/>
                        <a:ext cx="5624512" cy="1652588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60" name="Text Box 25"/>
          <p:cNvSpPr txBox="1">
            <a:spLocks noChangeArrowheads="1"/>
          </p:cNvSpPr>
          <p:nvPr/>
        </p:nvSpPr>
        <p:spPr bwMode="auto">
          <a:xfrm>
            <a:off x="4175125" y="4529138"/>
            <a:ext cx="44815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Where </a:t>
            </a:r>
            <a:r>
              <a:rPr lang="en-US" b="1">
                <a:latin typeface="Symbol" pitchFamily="18" charset="2"/>
              </a:rPr>
              <a:t>a</a:t>
            </a:r>
            <a:r>
              <a:rPr lang="en-US">
                <a:latin typeface="Calibri" pitchFamily="34" charset="0"/>
              </a:rPr>
              <a:t> is a normalization factor, which is</a:t>
            </a:r>
          </a:p>
          <a:p>
            <a:r>
              <a:rPr lang="en-US">
                <a:latin typeface="Calibri" pitchFamily="34" charset="0"/>
              </a:rPr>
              <a:t>1/[the sum of all sim(item</a:t>
            </a:r>
            <a:r>
              <a:rPr lang="en-US" baseline="-25000">
                <a:latin typeface="Calibri" pitchFamily="34" charset="0"/>
              </a:rPr>
              <a:t>i</a:t>
            </a:r>
            <a:r>
              <a:rPr lang="en-US">
                <a:latin typeface="Calibri" pitchFamily="34" charset="0"/>
              </a:rPr>
              <a:t>,item</a:t>
            </a:r>
            <a:r>
              <a:rPr lang="en-US" baseline="-25000">
                <a:latin typeface="Calibri" pitchFamily="34" charset="0"/>
              </a:rPr>
              <a:t>3</a:t>
            </a:r>
            <a:r>
              <a:rPr lang="en-US">
                <a:latin typeface="Calibri" pitchFamily="34" charset="0"/>
              </a:rPr>
              <a:t>)].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5E19E5-467A-C44E-B591-6EE11E428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981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8442" cy="1371600"/>
          </a:xfrm>
        </p:spPr>
        <p:txBody>
          <a:bodyPr/>
          <a:lstStyle/>
          <a:p>
            <a:r>
              <a:rPr lang="en-US" dirty="0"/>
              <a:t>Approach #2: CF via Matrix factorization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Want</a:t>
            </a:r>
            <a:r>
              <a:rPr lang="en-US" dirty="0"/>
              <a:t>: all entries </a:t>
            </a:r>
            <a:r>
              <a:rPr lang="en-US" dirty="0" err="1"/>
              <a:t>i</a:t>
            </a:r>
            <a:r>
              <a:rPr lang="en-US" dirty="0"/>
              <a:t>, j of ratings matrix</a:t>
            </a:r>
          </a:p>
          <a:p>
            <a:r>
              <a:rPr lang="en-US" dirty="0">
                <a:solidFill>
                  <a:schemeClr val="tx2"/>
                </a:solidFill>
              </a:rPr>
              <a:t>Idea</a:t>
            </a:r>
            <a:r>
              <a:rPr lang="en-US" dirty="0"/>
              <a:t>: approximate as 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User-specific weights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Item-specific weights</a:t>
            </a:r>
          </a:p>
          <a:p>
            <a:r>
              <a:rPr lang="en-US" dirty="0">
                <a:solidFill>
                  <a:schemeClr val="tx2"/>
                </a:solidFill>
              </a:rPr>
              <a:t>Hypothesis function</a:t>
            </a:r>
            <a:r>
              <a:rPr lang="en-US" dirty="0"/>
              <a:t>:       ???????????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Loss function</a:t>
            </a:r>
            <a:r>
              <a:rPr lang="en-US" dirty="0"/>
              <a:t>: least squares on observed entries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Optimization problem</a:t>
            </a:r>
            <a:r>
              <a:rPr lang="en-US" dirty="0"/>
              <a:t>:      (S is observed entries)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64" y="1738086"/>
            <a:ext cx="1714500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686" y="3005300"/>
            <a:ext cx="1231900" cy="55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283" y="2571729"/>
            <a:ext cx="1270000" cy="50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450" y="3889468"/>
            <a:ext cx="5651500" cy="546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9057" y="4775450"/>
            <a:ext cx="5397500" cy="53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186" y="5787618"/>
            <a:ext cx="4660900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4286" y="2090058"/>
            <a:ext cx="812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6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175829" cy="1371600"/>
          </a:xfrm>
        </p:spPr>
        <p:txBody>
          <a:bodyPr/>
          <a:lstStyle/>
          <a:p>
            <a:r>
              <a:rPr lang="en-US"/>
              <a:t>Optimization for CF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Matrix factorization is non-convex; we won’t go for perfect</a:t>
            </a:r>
          </a:p>
          <a:p>
            <a:r>
              <a:rPr lang="en-US" dirty="0"/>
              <a:t>Consider the objective </a:t>
            </a:r>
            <a:r>
              <a:rPr lang="en-US" dirty="0" err="1"/>
              <a:t>w.r.t</a:t>
            </a:r>
            <a:r>
              <a:rPr lang="en-US" dirty="0"/>
              <a:t>. a single term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Just a least squares problem!  Analytic solution (from earlier):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Idea</a:t>
            </a:r>
            <a:r>
              <a:rPr lang="en-US" dirty="0"/>
              <a:t> (not optimal): repeatedly solve for all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n-US" dirty="0" err="1"/>
              <a:t>v</a:t>
            </a:r>
            <a:r>
              <a:rPr lang="en-US" baseline="-25000" dirty="0" err="1"/>
              <a:t>j</a:t>
            </a:r>
            <a:r>
              <a:rPr lang="en-US" dirty="0"/>
              <a:t> until converged or bored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651579"/>
            <a:ext cx="4953000" cy="100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71" y="4239193"/>
            <a:ext cx="61722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3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doing?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Factorizing the ratings matrix X as</a:t>
            </a:r>
          </a:p>
          <a:p>
            <a:endParaRPr lang="en-US" dirty="0"/>
          </a:p>
          <a:p>
            <a:r>
              <a:rPr lang="en-US" dirty="0"/>
              <a:t>with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we are only penalizing mismatches between UV and X at the </a:t>
            </a:r>
            <a:r>
              <a:rPr lang="en-US" dirty="0">
                <a:solidFill>
                  <a:schemeClr val="tx2"/>
                </a:solidFill>
              </a:rPr>
              <a:t>observed</a:t>
            </a:r>
            <a:r>
              <a:rPr lang="en-US" dirty="0"/>
              <a:t> entries in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64" y="2140857"/>
            <a:ext cx="54737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596" y="2785498"/>
            <a:ext cx="67056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6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Isn’t this just PCA?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also performs a factorization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Or more precisely</a:t>
            </a:r>
          </a:p>
          <a:p>
            <a:endParaRPr lang="en-US" dirty="0"/>
          </a:p>
          <a:p>
            <a:r>
              <a:rPr lang="en-US" dirty="0"/>
              <a:t>In PCA, all entries are observed (or imputed beforehand)</a:t>
            </a:r>
          </a:p>
          <a:p>
            <a:endParaRPr lang="en-US" dirty="0"/>
          </a:p>
          <a:p>
            <a:r>
              <a:rPr lang="en-US" dirty="0"/>
              <a:t>Simplifies the solution to PCA (which we can solve exactly via the SVD) versus CF via matrix factorization (which we cannot)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457" y="1723572"/>
            <a:ext cx="1371600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713" y="2148114"/>
            <a:ext cx="3276601" cy="41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1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4978400"/>
            <a:ext cx="8506733" cy="1747521"/>
          </a:xfrm>
        </p:spPr>
        <p:txBody>
          <a:bodyPr>
            <a:normAutofit/>
          </a:bodyPr>
          <a:lstStyle/>
          <a:p>
            <a:r>
              <a:rPr lang="en-US" dirty="0"/>
              <a:t>(Some more)</a:t>
            </a:r>
            <a:br>
              <a:rPr lang="en-US" dirty="0"/>
            </a:br>
            <a:r>
              <a:rPr lang="en-US" dirty="0"/>
              <a:t>Recommender Systems (ISH)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90285"/>
            <a:ext cx="8766245" cy="49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794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time: CF systems give predictions based on other users’ scores of the same item</a:t>
            </a:r>
          </a:p>
          <a:p>
            <a:r>
              <a:rPr lang="en-US" dirty="0"/>
              <a:t>Complementary idea: Find rules that </a:t>
            </a:r>
            <a:r>
              <a:rPr lang="en-US" dirty="0">
                <a:solidFill>
                  <a:schemeClr val="tx2"/>
                </a:solidFill>
              </a:rPr>
              <a:t>associate</a:t>
            </a:r>
            <a:r>
              <a:rPr lang="en-US" dirty="0"/>
              <a:t> the presence of one set of items with that of another set of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57" y="3269659"/>
            <a:ext cx="5700486" cy="31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2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Format of Association Rules</a:t>
            </a:r>
            <a:endParaRPr lang="en-US" altLang="en-US" dirty="0"/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Typical Rule form: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Body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Head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Body and Head can be represented as sets of items (in transaction data) or as conjunction of predicates (in relational data)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Support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chemeClr val="tx2"/>
                </a:solidFill>
              </a:rPr>
              <a:t>Confidence</a:t>
            </a:r>
          </a:p>
          <a:p>
            <a:pPr lvl="1"/>
            <a:r>
              <a:rPr lang="en-US" altLang="en-US" dirty="0"/>
              <a:t>Usually reported along with the rules</a:t>
            </a:r>
          </a:p>
          <a:p>
            <a:pPr lvl="1"/>
            <a:r>
              <a:rPr lang="en-US" altLang="en-US" dirty="0"/>
              <a:t>Metrics that indicate the strength of the item associations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Examples: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{diaper, milk}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{beer} [support: 0.5%, confidence: 78%]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buys(x, "bread") /\ buys(x, “eggs")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buys(x, "milk") [sup: 0.6%, </a:t>
            </a:r>
            <a:r>
              <a:rPr lang="en-US" altLang="en-US" b="0" dirty="0" err="1"/>
              <a:t>conf</a:t>
            </a:r>
            <a:r>
              <a:rPr lang="en-US" altLang="en-US" b="0" dirty="0"/>
              <a:t>: 65%]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major(x, "CS") /\ takes(x, "DB")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grade(x, "A") [1%, 75%]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age(x,30-45) /\ income(x, 50K-75K)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owns(x, SUV)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age=“30-45”, income=“50K-75K”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car=“SUV”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</a:t>
            </a:r>
            <a:r>
              <a:rPr lang="en-US" sz="1600" i="1" dirty="0" err="1"/>
              <a:t>Bamshad</a:t>
            </a:r>
            <a:r>
              <a:rPr lang="en-US" sz="1600" i="1" dirty="0"/>
              <a:t> </a:t>
            </a:r>
            <a:r>
              <a:rPr lang="en-US" sz="1600" i="1" dirty="0" err="1"/>
              <a:t>Mobasher</a:t>
            </a:r>
            <a:endParaRPr lang="en-US" sz="16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3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27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Rules: Basic Concepts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Let D be database of transactions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Let I be the set of items that appear in the database: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e.g., I = {A, B, C, D, E, F}</a:t>
            </a:r>
          </a:p>
          <a:p>
            <a:r>
              <a:rPr lang="en-GB" dirty="0"/>
              <a:t>Each transaction t is a subset of I</a:t>
            </a:r>
          </a:p>
          <a:p>
            <a:r>
              <a:rPr lang="en-GB" dirty="0"/>
              <a:t>A rule is an implication among </a:t>
            </a:r>
            <a:r>
              <a:rPr lang="en-GB" dirty="0" err="1"/>
              <a:t>itemsets</a:t>
            </a:r>
            <a:r>
              <a:rPr lang="en-GB" dirty="0"/>
              <a:t> X and Y, of the form by X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Y, where X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 </a:t>
            </a:r>
            <a:r>
              <a:rPr lang="en-GB" dirty="0"/>
              <a:t>I, Y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 </a:t>
            </a:r>
            <a:r>
              <a:rPr lang="en-GB" dirty="0"/>
              <a:t>I, and X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 </a:t>
            </a:r>
            <a:r>
              <a:rPr lang="en-GB" dirty="0"/>
              <a:t>Y=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</a:t>
            </a: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e.g.: {B,C}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{A}</a:t>
            </a:r>
          </a:p>
          <a:p>
            <a:r>
              <a:rPr lang="en-GB" dirty="0"/>
              <a:t> </a:t>
            </a:r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86806" y="2106227"/>
          <a:ext cx="2514600" cy="1818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r>
                        <a:rPr lang="en-US" sz="1600" dirty="0"/>
                        <a:t>Transaction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A, B,</a:t>
                      </a:r>
                      <a:r>
                        <a:rPr lang="en-US" sz="1600" baseline="0" dirty="0"/>
                        <a:t> 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A,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A,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B, E,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</a:t>
            </a:r>
            <a:r>
              <a:rPr lang="en-US" sz="1600" i="1" dirty="0" err="1"/>
              <a:t>Bamshad</a:t>
            </a:r>
            <a:r>
              <a:rPr lang="en-US" sz="1600" i="1" dirty="0"/>
              <a:t> </a:t>
            </a:r>
            <a:r>
              <a:rPr lang="en-US" sz="1600" i="1" dirty="0" err="1"/>
              <a:t>Mobasher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34633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685800" y="228600"/>
            <a:ext cx="8229600" cy="731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600" b="1" dirty="0">
              <a:solidFill>
                <a:schemeClr val="accent2"/>
              </a:solidFill>
              <a:latin typeface="+mj-lt"/>
              <a:ea typeface="DejaVu LGC Sans" charset="0"/>
              <a:cs typeface="DejaVu LGC Sans" charset="0"/>
            </a:endParaRPr>
          </a:p>
        </p:txBody>
      </p:sp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5181600" y="1106001"/>
            <a:ext cx="3656013" cy="2193925"/>
            <a:chOff x="3408" y="1316"/>
            <a:chExt cx="2303" cy="1382"/>
          </a:xfrm>
        </p:grpSpPr>
        <p:graphicFrame>
          <p:nvGraphicFramePr>
            <p:cNvPr id="9220" name="Object 4"/>
            <p:cNvGraphicFramePr>
              <a:graphicFrameLocks noChangeAspect="1"/>
            </p:cNvGraphicFramePr>
            <p:nvPr/>
          </p:nvGraphicFramePr>
          <p:xfrm>
            <a:off x="3408" y="1316"/>
            <a:ext cx="2304" cy="1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34" r:id="rId4" imgW="3359338" imgH="2015504" progId="Word.Document.8">
                    <p:embed/>
                  </p:oleObj>
                </mc:Choice>
                <mc:Fallback>
                  <p:oleObj r:id="rId4" imgW="3359338" imgH="2015504" progId="Word.Document.8">
                    <p:embed/>
                    <p:pic>
                      <p:nvPicPr>
                        <p:cNvPr id="922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316"/>
                          <a:ext cx="2304" cy="13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1" name="Text Box 5"/>
            <p:cNvSpPr txBox="1">
              <a:spLocks noChangeArrowheads="1"/>
            </p:cNvSpPr>
            <p:nvPr/>
          </p:nvSpPr>
          <p:spPr bwMode="auto">
            <a:xfrm>
              <a:off x="3408" y="1316"/>
              <a:ext cx="2304" cy="138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73663" y="3517107"/>
            <a:ext cx="3665538" cy="2694049"/>
            <a:chOff x="194285" y="1137383"/>
            <a:chExt cx="3665538" cy="2694049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659423" y="1754982"/>
              <a:ext cx="1905000" cy="1371600"/>
            </a:xfrm>
            <a:prstGeom prst="ellipse">
              <a:avLst/>
            </a:prstGeom>
            <a:noFill/>
            <a:ln w="25560">
              <a:solidFill>
                <a:srgbClr val="1F497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345223" y="1754982"/>
              <a:ext cx="1905000" cy="1524000"/>
            </a:xfrm>
            <a:prstGeom prst="ellipse">
              <a:avLst/>
            </a:prstGeom>
            <a:noFill/>
            <a:ln w="2556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H="1">
              <a:off x="886436" y="2440782"/>
              <a:ext cx="231775" cy="762000"/>
            </a:xfrm>
            <a:prstGeom prst="line">
              <a:avLst/>
            </a:prstGeom>
            <a:noFill/>
            <a:ln w="9360">
              <a:solidFill>
                <a:srgbClr val="1F497D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2793023" y="1829595"/>
              <a:ext cx="228600" cy="688975"/>
            </a:xfrm>
            <a:prstGeom prst="lin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H="1" flipV="1">
              <a:off x="1877036" y="1600995"/>
              <a:ext cx="79375" cy="917575"/>
            </a:xfrm>
            <a:prstGeom prst="line">
              <a:avLst/>
            </a:prstGeom>
            <a:noFill/>
            <a:ln w="9360">
              <a:solidFill>
                <a:srgbClr val="4F81BD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2564423" y="1297782"/>
              <a:ext cx="1219200" cy="116363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>
                <a:lnSpc>
                  <a:spcPct val="110000"/>
                </a:lnSpc>
                <a:buClr>
                  <a:srgbClr val="FF0000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FF0000"/>
                  </a:solidFill>
                  <a:ea typeface="DejaVu LGC Sans" charset="0"/>
                  <a:cs typeface="DejaVu LGC Sans" charset="0"/>
                </a:rPr>
                <a:t>Customer</a:t>
              </a:r>
            </a:p>
            <a:p>
              <a:pPr>
                <a:lnSpc>
                  <a:spcPct val="110000"/>
                </a:lnSpc>
                <a:buClr>
                  <a:srgbClr val="FF0000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FF0000"/>
                  </a:solidFill>
                  <a:ea typeface="DejaVu LGC Sans" charset="0"/>
                  <a:cs typeface="DejaVu LGC Sans" charset="0"/>
                </a:rPr>
                <a:t>buys diaper</a:t>
              </a: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886436" y="1145382"/>
              <a:ext cx="1425575" cy="63620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>
                <a:lnSpc>
                  <a:spcPct val="110000"/>
                </a:lnSpc>
                <a:buClr>
                  <a:srgbClr val="4F81B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 dirty="0">
                  <a:solidFill>
                    <a:srgbClr val="4F81BD"/>
                  </a:solidFill>
                  <a:ea typeface="DejaVu LGC Sans" charset="0"/>
                  <a:cs typeface="DejaVu LGC Sans" charset="0"/>
                </a:rPr>
                <a:t>Customer</a:t>
              </a:r>
            </a:p>
            <a:p>
              <a:pPr>
                <a:lnSpc>
                  <a:spcPct val="110000"/>
                </a:lnSpc>
                <a:buClr>
                  <a:srgbClr val="4F81B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 dirty="0">
                  <a:solidFill>
                    <a:srgbClr val="4F81BD"/>
                  </a:solidFill>
                  <a:ea typeface="DejaVu LGC Sans" charset="0"/>
                  <a:cs typeface="DejaVu LGC Sans" charset="0"/>
                </a:rPr>
                <a:t>buys both</a:t>
              </a: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380023" y="3202782"/>
              <a:ext cx="1296988" cy="6286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lnSpc>
                  <a:spcPct val="110000"/>
                </a:lnSpc>
                <a:buClr>
                  <a:srgbClr val="1F497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1F497D"/>
                  </a:solidFill>
                  <a:ea typeface="DejaVu LGC Sans" charset="0"/>
                  <a:cs typeface="DejaVu LGC Sans" charset="0"/>
                </a:rPr>
                <a:t>Customer</a:t>
              </a:r>
            </a:p>
            <a:p>
              <a:pPr>
                <a:lnSpc>
                  <a:spcPct val="110000"/>
                </a:lnSpc>
                <a:buClr>
                  <a:srgbClr val="1F497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1F497D"/>
                  </a:solidFill>
                  <a:ea typeface="DejaVu LGC Sans" charset="0"/>
                  <a:cs typeface="DejaVu LGC Sans" charset="0"/>
                </a:rPr>
                <a:t>buys beer</a:t>
              </a: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194285" y="1137383"/>
              <a:ext cx="3665538" cy="2694049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Association Rules: Basic Concepts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57200" y="1752600"/>
            <a:ext cx="4640263" cy="437356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>
                <a:ea typeface="DejaVu LGC Sans" charset="0"/>
                <a:cs typeface="DejaVu LGC Sans" charset="0"/>
              </a:rPr>
              <a:t>Itemset</a:t>
            </a:r>
            <a:endParaRPr lang="en-GB" dirty="0">
              <a:ea typeface="DejaVu LGC Sans" charset="0"/>
              <a:cs typeface="DejaVu LGC Sans" charset="0"/>
            </a:endParaRP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>
                <a:ea typeface="DejaVu LGC Sans" charset="0"/>
                <a:cs typeface="DejaVu LGC Sans" charset="0"/>
              </a:rPr>
              <a:t>A set of one or more items</a:t>
            </a:r>
          </a:p>
          <a:p>
            <a:pPr marL="571500" lvl="1" indent="-342900">
              <a:spcBef>
                <a:spcPts val="4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E.g.: {Milk, Bread, Diaper}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>
                <a:ea typeface="DejaVu LGC Sans" charset="0"/>
                <a:cs typeface="DejaVu LGC Sans" charset="0"/>
              </a:rPr>
              <a:t>k-</a:t>
            </a:r>
            <a:r>
              <a:rPr lang="en-GB" sz="1800" dirty="0" err="1">
                <a:ea typeface="DejaVu LGC Sans" charset="0"/>
                <a:cs typeface="DejaVu LGC Sans" charset="0"/>
              </a:rPr>
              <a:t>itemset</a:t>
            </a:r>
            <a:endParaRPr lang="en-GB" sz="1800" dirty="0">
              <a:ea typeface="DejaVu LGC Sans" charset="0"/>
              <a:cs typeface="DejaVu LGC Sans" charset="0"/>
            </a:endParaRPr>
          </a:p>
          <a:p>
            <a:pPr marL="571500" lvl="1" indent="-342900">
              <a:spcBef>
                <a:spcPts val="4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An </a:t>
            </a:r>
            <a:r>
              <a:rPr lang="en-GB" dirty="0" err="1">
                <a:ea typeface="DejaVu LGC Sans" charset="0"/>
                <a:cs typeface="DejaVu LGC Sans" charset="0"/>
              </a:rPr>
              <a:t>itemset</a:t>
            </a:r>
            <a:r>
              <a:rPr lang="en-GB" dirty="0">
                <a:ea typeface="DejaVu LGC Sans" charset="0"/>
                <a:cs typeface="DejaVu LGC Sans" charset="0"/>
              </a:rPr>
              <a:t> that contains k items</a:t>
            </a: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Support count (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</a:t>
            </a:r>
            <a:r>
              <a:rPr lang="en-GB" dirty="0">
                <a:ea typeface="DejaVu LGC Sans" charset="0"/>
                <a:cs typeface="DejaVu LGC Sans" charset="0"/>
              </a:rPr>
              <a:t>)‏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Frequency of occurrence of an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itemset</a:t>
            </a:r>
            <a:r>
              <a:rPr lang="en-GB" sz="1800" b="0" dirty="0">
                <a:ea typeface="DejaVu LGC Sans" charset="0"/>
                <a:cs typeface="DejaVu LGC Sans" charset="0"/>
              </a:rPr>
              <a:t> (number of transactions in which it appears)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E.g.   </a:t>
            </a:r>
            <a:r>
              <a:rPr lang="en-GB" sz="1800" b="0" dirty="0">
                <a:latin typeface="Symbol" pitchFamily="16" charset="2"/>
                <a:ea typeface="DejaVu LGC Sans" charset="0"/>
                <a:cs typeface="DejaVu LGC Sans" charset="0"/>
              </a:rPr>
              <a:t></a:t>
            </a:r>
            <a:r>
              <a:rPr lang="en-GB" sz="1800" b="0" dirty="0">
                <a:ea typeface="DejaVu LGC Sans" charset="0"/>
                <a:cs typeface="DejaVu LGC Sans" charset="0"/>
              </a:rPr>
              <a:t>({Milk,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Bread,Diaper</a:t>
            </a:r>
            <a:r>
              <a:rPr lang="en-GB" sz="1800" b="0" dirty="0">
                <a:ea typeface="DejaVu LGC Sans" charset="0"/>
                <a:cs typeface="DejaVu LGC Sans" charset="0"/>
              </a:rPr>
              <a:t>}) = 2 </a:t>
            </a: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Support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Fraction of the transactions in which an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itemset</a:t>
            </a:r>
            <a:r>
              <a:rPr lang="en-GB" sz="1800" b="0" dirty="0">
                <a:ea typeface="DejaVu LGC Sans" charset="0"/>
                <a:cs typeface="DejaVu LGC Sans" charset="0"/>
              </a:rPr>
              <a:t> appears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E.g.   s({Milk, Bread, Diaper}) = 2/5</a:t>
            </a:r>
            <a:endParaRPr lang="en-GB" b="0" dirty="0">
              <a:ea typeface="DejaVu LGC Sans" charset="0"/>
              <a:cs typeface="DejaVu LGC Sans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Frequent </a:t>
            </a:r>
            <a:r>
              <a:rPr lang="en-GB" dirty="0" err="1">
                <a:ea typeface="DejaVu LGC Sans" charset="0"/>
                <a:cs typeface="DejaVu LGC Sans" charset="0"/>
              </a:rPr>
              <a:t>Itemset</a:t>
            </a:r>
            <a:endParaRPr lang="en-GB" dirty="0">
              <a:ea typeface="DejaVu LGC Sans" charset="0"/>
              <a:cs typeface="DejaVu LGC Sans" charset="0"/>
            </a:endParaRP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An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itemset</a:t>
            </a:r>
            <a:r>
              <a:rPr lang="en-GB" sz="1800" b="0" dirty="0">
                <a:ea typeface="DejaVu LGC Sans" charset="0"/>
                <a:cs typeface="DejaVu LGC Sans" charset="0"/>
              </a:rPr>
              <a:t> whose support is greater than or equal to a </a:t>
            </a:r>
            <a:r>
              <a:rPr lang="en-GB" sz="1800" b="0" i="1" dirty="0" err="1">
                <a:ea typeface="DejaVu LGC Sans" charset="0"/>
                <a:cs typeface="DejaVu LGC Sans" charset="0"/>
              </a:rPr>
              <a:t>minsup</a:t>
            </a:r>
            <a:r>
              <a:rPr lang="en-GB" sz="1800" b="0" dirty="0">
                <a:ea typeface="DejaVu LGC Sans" charset="0"/>
                <a:cs typeface="DejaVu LGC Sans" charset="0"/>
              </a:rPr>
              <a:t> threshold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0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16841</TotalTime>
  <Words>3208</Words>
  <Application>Microsoft Macintosh PowerPoint</Application>
  <PresentationFormat>On-screen Show (4:3)</PresentationFormat>
  <Paragraphs>766</Paragraphs>
  <Slides>103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103</vt:i4>
      </vt:variant>
    </vt:vector>
  </HeadingPairs>
  <TitlesOfParts>
    <vt:vector size="115" baseType="lpstr">
      <vt:lpstr>Arial</vt:lpstr>
      <vt:lpstr>Arial Black</vt:lpstr>
      <vt:lpstr>Calibri</vt:lpstr>
      <vt:lpstr>Courier</vt:lpstr>
      <vt:lpstr>Symbol</vt:lpstr>
      <vt:lpstr>Times New Roman</vt:lpstr>
      <vt:lpstr>Wingdings</vt:lpstr>
      <vt:lpstr>Essential</vt:lpstr>
      <vt:lpstr>2_Essential</vt:lpstr>
      <vt:lpstr>Equation</vt:lpstr>
      <vt:lpstr>Word.Document.8</vt:lpstr>
      <vt:lpstr>Equation.3</vt:lpstr>
      <vt:lpstr>Introduction to  Data Science</vt:lpstr>
      <vt:lpstr>Quick Recap from last class …</vt:lpstr>
      <vt:lpstr>Random Forests</vt:lpstr>
      <vt:lpstr>Bagging</vt:lpstr>
      <vt:lpstr>PowerPoint Presentation</vt:lpstr>
      <vt:lpstr>Random Attribute selection</vt:lpstr>
      <vt:lpstr>Random forests in scikit-learn</vt:lpstr>
      <vt:lpstr>Announcements</vt:lpstr>
      <vt:lpstr>Quick Aside for Project #3</vt:lpstr>
      <vt:lpstr>Quick Aside for Project #3</vt:lpstr>
      <vt:lpstr>Today’s Lecture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Unsupervised Learning</vt:lpstr>
      <vt:lpstr>PowerPoint Presentation</vt:lpstr>
      <vt:lpstr>PowerPoint Presentation</vt:lpstr>
      <vt:lpstr>PowerPoint Presentation</vt:lpstr>
      <vt:lpstr>K-Means</vt:lpstr>
      <vt:lpstr>PowerPoint Presentation</vt:lpstr>
      <vt:lpstr>A (Lucky) example</vt:lpstr>
      <vt:lpstr>A (Lucky) example</vt:lpstr>
      <vt:lpstr>A (Lucky)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Dimensionality reduction</vt:lpstr>
      <vt:lpstr>Principal Component Analysis (PCA)</vt:lpstr>
      <vt:lpstr>Principal Component Analysis (PCA)</vt:lpstr>
      <vt:lpstr>Principal Component Analysis (PCA)</vt:lpstr>
      <vt:lpstr>Principal Component Analysis (PCA)</vt:lpstr>
      <vt:lpstr>Principal Component Analysis (PCA)</vt:lpstr>
      <vt:lpstr>PCA in Python</vt:lpstr>
      <vt:lpstr>How to use PCA &amp; Friends in practice</vt:lpstr>
      <vt:lpstr>Recommender Systems &amp; Collaborative filtering</vt:lpstr>
      <vt:lpstr>Netflix Prize</vt:lpstr>
      <vt:lpstr>Recommender Systems</vt:lpstr>
      <vt:lpstr>Prediction</vt:lpstr>
      <vt:lpstr>Collaborative filtering</vt:lpstr>
      <vt:lpstr>Matrix view</vt:lpstr>
      <vt:lpstr>Approaches to CF</vt:lpstr>
      <vt:lpstr>Approach #1: Item-based CF Ex: infer (user 1, item 3)</vt:lpstr>
      <vt:lpstr>How to Calculate Similarity (ItemS 3 and 5)?</vt:lpstr>
      <vt:lpstr>Similarity between Items</vt:lpstr>
      <vt:lpstr>Similarity between items</vt:lpstr>
      <vt:lpstr>Prediction: Calculating ranking r(user1,item3)</vt:lpstr>
      <vt:lpstr>Approach #2: CF via Matrix factorization</vt:lpstr>
      <vt:lpstr>Optimization for CF</vt:lpstr>
      <vt:lpstr>What are we doing?</vt:lpstr>
      <vt:lpstr>Isn’t this just PCA?</vt:lpstr>
      <vt:lpstr>(Some more) Recommender Systems (ISH)</vt:lpstr>
      <vt:lpstr>Association rules</vt:lpstr>
      <vt:lpstr>Format of Association Rules</vt:lpstr>
      <vt:lpstr>Association Rules: Basic Concepts</vt:lpstr>
      <vt:lpstr>Association Rules: Basic Concepts</vt:lpstr>
      <vt:lpstr>Association Rules: Basic Concepts</vt:lpstr>
      <vt:lpstr>Association Rules: Interestingness</vt:lpstr>
      <vt:lpstr>Association Rules: Interestingness</vt:lpstr>
      <vt:lpstr>Association Rules in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2023</cp:revision>
  <cp:lastPrinted>2019-09-11T18:15:05Z</cp:lastPrinted>
  <dcterms:created xsi:type="dcterms:W3CDTF">2013-03-05T15:39:19Z</dcterms:created>
  <dcterms:modified xsi:type="dcterms:W3CDTF">2020-11-17T21:50:03Z</dcterms:modified>
</cp:coreProperties>
</file>